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notesSlides/notesSlide1.xml" ContentType="application/vnd.openxmlformats-officedocument.presentationml.notesSl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79" r:id="rId2"/>
    <p:sldId id="280" r:id="rId3"/>
    <p:sldId id="281" r:id="rId4"/>
    <p:sldId id="282"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3" r:id="rId28"/>
  </p:sldIdLst>
  <p:sldSz cx="9144000" cy="6858000" type="screen4x3"/>
  <p:notesSz cx="7102475" cy="9388475"/>
  <p:defaultTextStyle>
    <a:defPPr>
      <a:defRPr lang="en-US"/>
    </a:defPPr>
    <a:lvl1pPr algn="l" rtl="0" fontAlgn="base">
      <a:spcBef>
        <a:spcPct val="0"/>
      </a:spcBef>
      <a:spcAft>
        <a:spcPct val="0"/>
      </a:spcAft>
      <a:defRPr sz="2400" kern="1200">
        <a:solidFill>
          <a:schemeClr val="tx1"/>
        </a:solidFill>
        <a:latin typeface="Times New Roman" charset="0"/>
        <a:ea typeface="+mn-ea"/>
        <a:cs typeface="Times New Roman" charset="0"/>
      </a:defRPr>
    </a:lvl1pPr>
    <a:lvl2pPr marL="457200" algn="l" rtl="0" fontAlgn="base">
      <a:spcBef>
        <a:spcPct val="0"/>
      </a:spcBef>
      <a:spcAft>
        <a:spcPct val="0"/>
      </a:spcAft>
      <a:defRPr sz="2400" kern="1200">
        <a:solidFill>
          <a:schemeClr val="tx1"/>
        </a:solidFill>
        <a:latin typeface="Times New Roman" charset="0"/>
        <a:ea typeface="+mn-ea"/>
        <a:cs typeface="Times New Roman" charset="0"/>
      </a:defRPr>
    </a:lvl2pPr>
    <a:lvl3pPr marL="914400" algn="l" rtl="0" fontAlgn="base">
      <a:spcBef>
        <a:spcPct val="0"/>
      </a:spcBef>
      <a:spcAft>
        <a:spcPct val="0"/>
      </a:spcAft>
      <a:defRPr sz="2400" kern="1200">
        <a:solidFill>
          <a:schemeClr val="tx1"/>
        </a:solidFill>
        <a:latin typeface="Times New Roman" charset="0"/>
        <a:ea typeface="+mn-ea"/>
        <a:cs typeface="Times New Roman" charset="0"/>
      </a:defRPr>
    </a:lvl3pPr>
    <a:lvl4pPr marL="1371600" algn="l" rtl="0" fontAlgn="base">
      <a:spcBef>
        <a:spcPct val="0"/>
      </a:spcBef>
      <a:spcAft>
        <a:spcPct val="0"/>
      </a:spcAft>
      <a:defRPr sz="2400" kern="1200">
        <a:solidFill>
          <a:schemeClr val="tx1"/>
        </a:solidFill>
        <a:latin typeface="Times New Roman" charset="0"/>
        <a:ea typeface="+mn-ea"/>
        <a:cs typeface="Times New Roman" charset="0"/>
      </a:defRPr>
    </a:lvl4pPr>
    <a:lvl5pPr marL="1828800" algn="l" rtl="0" fontAlgn="base">
      <a:spcBef>
        <a:spcPct val="0"/>
      </a:spcBef>
      <a:spcAft>
        <a:spcPct val="0"/>
      </a:spcAft>
      <a:defRPr sz="2400" kern="1200">
        <a:solidFill>
          <a:schemeClr val="tx1"/>
        </a:solidFill>
        <a:latin typeface="Times New Roman" charset="0"/>
        <a:ea typeface="+mn-ea"/>
        <a:cs typeface="Times New Roman" charset="0"/>
      </a:defRPr>
    </a:lvl5pPr>
    <a:lvl6pPr marL="2286000" algn="l" defTabSz="914400" rtl="0" eaLnBrk="1" latinLnBrk="0" hangingPunct="1">
      <a:defRPr sz="2400" kern="1200">
        <a:solidFill>
          <a:schemeClr val="tx1"/>
        </a:solidFill>
        <a:latin typeface="Times New Roman" charset="0"/>
        <a:ea typeface="+mn-ea"/>
        <a:cs typeface="Times New Roman" charset="0"/>
      </a:defRPr>
    </a:lvl6pPr>
    <a:lvl7pPr marL="2743200" algn="l" defTabSz="914400" rtl="0" eaLnBrk="1" latinLnBrk="0" hangingPunct="1">
      <a:defRPr sz="2400" kern="1200">
        <a:solidFill>
          <a:schemeClr val="tx1"/>
        </a:solidFill>
        <a:latin typeface="Times New Roman" charset="0"/>
        <a:ea typeface="+mn-ea"/>
        <a:cs typeface="Times New Roman" charset="0"/>
      </a:defRPr>
    </a:lvl7pPr>
    <a:lvl8pPr marL="3200400" algn="l" defTabSz="914400" rtl="0" eaLnBrk="1" latinLnBrk="0" hangingPunct="1">
      <a:defRPr sz="2400" kern="1200">
        <a:solidFill>
          <a:schemeClr val="tx1"/>
        </a:solidFill>
        <a:latin typeface="Times New Roman" charset="0"/>
        <a:ea typeface="+mn-ea"/>
        <a:cs typeface="Times New Roman" charset="0"/>
      </a:defRPr>
    </a:lvl8pPr>
    <a:lvl9pPr marL="3657600" algn="l" defTabSz="914400" rtl="0" eaLnBrk="1" latinLnBrk="0" hangingPunct="1">
      <a:defRPr sz="2400" kern="1200">
        <a:solidFill>
          <a:schemeClr val="tx1"/>
        </a:solidFill>
        <a:latin typeface="Times New Roman" charset="0"/>
        <a:ea typeface="+mn-ea"/>
        <a:cs typeface="Times New Roman"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A50021"/>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31" autoAdjust="0"/>
    <p:restoredTop sz="90929"/>
  </p:normalViewPr>
  <p:slideViewPr>
    <p:cSldViewPr>
      <p:cViewPr varScale="1">
        <p:scale>
          <a:sx n="106" d="100"/>
          <a:sy n="106" d="100"/>
        </p:scale>
        <p:origin x="153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s-MX"/>
          </a:p>
        </p:txBody>
      </p:sp>
      <p:sp>
        <p:nvSpPr>
          <p:cNvPr id="3" name="2 Marcador de fecha"/>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B1349929-6C53-4E94-8F9F-4462B17A4C0D}" type="datetimeFigureOut">
              <a:rPr lang="es-MX" smtClean="0"/>
              <a:t>04/11/2015</a:t>
            </a:fld>
            <a:endParaRPr lang="es-MX"/>
          </a:p>
        </p:txBody>
      </p:sp>
      <p:sp>
        <p:nvSpPr>
          <p:cNvPr id="4" name="3 Marcador de pie de página"/>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BEAC2059-8AA3-4A7B-A801-25642C9AD930}" type="slidenum">
              <a:rPr lang="es-MX" smtClean="0"/>
              <a:t>‹Nº›</a:t>
            </a:fld>
            <a:endParaRPr lang="es-MX"/>
          </a:p>
        </p:txBody>
      </p:sp>
    </p:spTree>
    <p:extLst>
      <p:ext uri="{BB962C8B-B14F-4D97-AF65-F5344CB8AC3E}">
        <p14:creationId xmlns:p14="http://schemas.microsoft.com/office/powerpoint/2010/main" val="1173719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s-MX"/>
          </a:p>
        </p:txBody>
      </p:sp>
      <p:sp>
        <p:nvSpPr>
          <p:cNvPr id="3" name="2 Marcador de fecha"/>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26241B16-C677-4652-9F4F-FAB6E02F733F}" type="datetimeFigureOut">
              <a:rPr lang="es-MX" smtClean="0"/>
              <a:t>04/11/2015</a:t>
            </a:fld>
            <a:endParaRPr lang="es-MX"/>
          </a:p>
        </p:txBody>
      </p:sp>
      <p:sp>
        <p:nvSpPr>
          <p:cNvPr id="4" name="3 Marcador de imagen de diapositiva"/>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s-MX"/>
          </a:p>
        </p:txBody>
      </p:sp>
      <p:sp>
        <p:nvSpPr>
          <p:cNvPr id="5" name="4 Marcador de notas"/>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BD84CB3B-B87A-4375-8832-5F24CF9FED47}" type="slidenum">
              <a:rPr lang="es-MX" smtClean="0"/>
              <a:t>‹Nº›</a:t>
            </a:fld>
            <a:endParaRPr lang="es-MX"/>
          </a:p>
        </p:txBody>
      </p:sp>
    </p:spTree>
    <p:extLst>
      <p:ext uri="{BB962C8B-B14F-4D97-AF65-F5344CB8AC3E}">
        <p14:creationId xmlns:p14="http://schemas.microsoft.com/office/powerpoint/2010/main" val="1420072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D84CB3B-B87A-4375-8832-5F24CF9FED47}" type="slidenum">
              <a:rPr lang="es-MX" smtClean="0"/>
              <a:t>6</a:t>
            </a:fld>
            <a:endParaRPr lang="es-MX"/>
          </a:p>
        </p:txBody>
      </p:sp>
    </p:spTree>
    <p:extLst>
      <p:ext uri="{BB962C8B-B14F-4D97-AF65-F5344CB8AC3E}">
        <p14:creationId xmlns:p14="http://schemas.microsoft.com/office/powerpoint/2010/main" val="3999567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354" y="2130848"/>
            <a:ext cx="7773293" cy="1470049"/>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es-ES" smtClean="0"/>
              <a:t>Haga clic para modificar el estilo de subtítulo del patrón</a:t>
            </a:r>
            <a:endParaRPr lang="es-ES"/>
          </a:p>
        </p:txBody>
      </p:sp>
    </p:spTree>
    <p:extLst>
      <p:ext uri="{BB962C8B-B14F-4D97-AF65-F5344CB8AC3E}">
        <p14:creationId xmlns:p14="http://schemas.microsoft.com/office/powerpoint/2010/main" val="3037118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118781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11515" y="178594"/>
            <a:ext cx="1839516" cy="5786438"/>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892969" y="178594"/>
            <a:ext cx="5411391" cy="57864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263499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3655453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189" y="4406801"/>
            <a:ext cx="7772176" cy="1361777"/>
          </a:xfrm>
        </p:spPr>
        <p:txBody>
          <a:bodyPr anchor="t"/>
          <a:lstStyle>
            <a:lvl1pPr algn="l">
              <a:defRPr sz="28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189" y="2906613"/>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es-ES" smtClean="0"/>
              <a:t>Haga clic para modificar el estilo de texto del patrón</a:t>
            </a:r>
          </a:p>
        </p:txBody>
      </p:sp>
    </p:spTree>
    <p:extLst>
      <p:ext uri="{BB962C8B-B14F-4D97-AF65-F5344CB8AC3E}">
        <p14:creationId xmlns:p14="http://schemas.microsoft.com/office/powerpoint/2010/main" val="405443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92969" y="1946672"/>
            <a:ext cx="3625453" cy="4018359"/>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25578" y="1946672"/>
            <a:ext cx="3625453" cy="4018359"/>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554310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647" y="274588"/>
            <a:ext cx="8228707"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3252371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Tree>
    <p:extLst>
      <p:ext uri="{BB962C8B-B14F-4D97-AF65-F5344CB8AC3E}">
        <p14:creationId xmlns:p14="http://schemas.microsoft.com/office/powerpoint/2010/main" val="250481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90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647" y="273473"/>
            <a:ext cx="3008189" cy="1161975"/>
          </a:xfrm>
        </p:spPr>
        <p:txBody>
          <a:bodyPr anchor="b"/>
          <a:lstStyle>
            <a:lvl1pPr algn="l">
              <a:defRPr sz="14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es-ES" smtClean="0"/>
              <a:t>Haga clic para modificar el estilo de texto del patrón</a:t>
            </a:r>
          </a:p>
        </p:txBody>
      </p:sp>
    </p:spTree>
    <p:extLst>
      <p:ext uri="{BB962C8B-B14F-4D97-AF65-F5344CB8AC3E}">
        <p14:creationId xmlns:p14="http://schemas.microsoft.com/office/powerpoint/2010/main" val="4092135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635" y="4800824"/>
            <a:ext cx="5486177" cy="567035"/>
          </a:xfrm>
        </p:spPr>
        <p:txBody>
          <a:bodyPr anchor="b"/>
          <a:lstStyle>
            <a:lvl1pPr algn="l">
              <a:defRPr sz="14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endParaRPr lang="es-ES" noProof="0" smtClean="0">
              <a:sym typeface="Helvetica Light" charset="0"/>
            </a:endParaRPr>
          </a:p>
        </p:txBody>
      </p:sp>
      <p:sp>
        <p:nvSpPr>
          <p:cNvPr id="4" name="3 Marcador de texto"/>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es-ES" smtClean="0"/>
              <a:t>Haga clic para modificar el estilo de texto del patrón</a:t>
            </a:r>
          </a:p>
        </p:txBody>
      </p:sp>
    </p:spTree>
    <p:extLst>
      <p:ext uri="{BB962C8B-B14F-4D97-AF65-F5344CB8AC3E}">
        <p14:creationId xmlns:p14="http://schemas.microsoft.com/office/powerpoint/2010/main" val="3211556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bwMode="auto">
          <a:xfrm>
            <a:off x="892969" y="178594"/>
            <a:ext cx="7358063"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35717" tIns="35717" rIns="35717" bIns="35717" numCol="1" anchor="ctr" anchorCtr="0" compatLnSpc="1">
            <a:prstTxWarp prst="textNoShape">
              <a:avLst/>
            </a:prstTxWarp>
          </a:bodyPr>
          <a:lstStyle/>
          <a:p>
            <a:pPr lvl="0"/>
            <a:r>
              <a:rPr lang="es-ES" smtClean="0">
                <a:sym typeface="Helvetica Light" charset="0"/>
              </a:rPr>
              <a:t>Click to edit Master title style</a:t>
            </a:r>
          </a:p>
        </p:txBody>
      </p:sp>
      <p:sp>
        <p:nvSpPr>
          <p:cNvPr id="1027" name="Rectangle 2"/>
          <p:cNvSpPr>
            <a:spLocks noGrp="1"/>
          </p:cNvSpPr>
          <p:nvPr>
            <p:ph type="body" idx="1"/>
          </p:nvPr>
        </p:nvSpPr>
        <p:spPr bwMode="auto">
          <a:xfrm>
            <a:off x="892969" y="1946672"/>
            <a:ext cx="7358063" cy="4018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35717" tIns="35717" rIns="35717" bIns="35717" numCol="1" anchor="ctr" anchorCtr="0" compatLnSpc="1">
            <a:prstTxWarp prst="textNoShape">
              <a:avLst/>
            </a:prstTxWarp>
          </a:bodyPr>
          <a:lstStyle/>
          <a:p>
            <a:pPr lvl="0"/>
            <a:r>
              <a:rPr lang="es-ES" smtClean="0">
                <a:sym typeface="Helvetica Light" charset="0"/>
              </a:rPr>
              <a:t>Click to edit Master text styles</a:t>
            </a:r>
          </a:p>
          <a:p>
            <a:pPr lvl="1"/>
            <a:r>
              <a:rPr lang="es-ES" smtClean="0">
                <a:sym typeface="Helvetica Light" charset="0"/>
              </a:rPr>
              <a:t>Second level</a:t>
            </a:r>
          </a:p>
          <a:p>
            <a:pPr lvl="2"/>
            <a:r>
              <a:rPr lang="es-ES" smtClean="0">
                <a:sym typeface="Helvetica Light" charset="0"/>
              </a:rPr>
              <a:t>Third level</a:t>
            </a:r>
          </a:p>
          <a:p>
            <a:pPr lvl="3"/>
            <a:r>
              <a:rPr lang="es-ES" smtClean="0">
                <a:sym typeface="Helvetica Light" charset="0"/>
              </a:rPr>
              <a:t>Fourth level</a:t>
            </a:r>
          </a:p>
          <a:p>
            <a:pPr lvl="4"/>
            <a:r>
              <a:rPr lang="es-ES" smtClean="0">
                <a:sym typeface="Helvetica Light" charset="0"/>
              </a:rPr>
              <a:t>Fifth level</a:t>
            </a:r>
          </a:p>
        </p:txBody>
      </p:sp>
    </p:spTree>
    <p:extLst>
      <p:ext uri="{BB962C8B-B14F-4D97-AF65-F5344CB8AC3E}">
        <p14:creationId xmlns:p14="http://schemas.microsoft.com/office/powerpoint/2010/main" val="438613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10751" rtl="0" eaLnBrk="0" fontAlgn="base" hangingPunct="0">
        <a:spcBef>
          <a:spcPct val="0"/>
        </a:spcBef>
        <a:spcAft>
          <a:spcPct val="0"/>
        </a:spcAft>
        <a:defRPr sz="5600">
          <a:solidFill>
            <a:srgbClr val="000000"/>
          </a:solidFill>
          <a:latin typeface="+mj-lt"/>
          <a:ea typeface="+mj-ea"/>
          <a:cs typeface="+mj-cs"/>
          <a:sym typeface="Helvetica Light" charset="0"/>
        </a:defRPr>
      </a:lvl1pPr>
      <a:lvl2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2pPr>
      <a:lvl3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3pPr>
      <a:lvl4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4pPr>
      <a:lvl5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5pPr>
      <a:lvl6pPr marL="321457"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6pPr>
      <a:lvl7pPr marL="642915"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7pPr>
      <a:lvl8pPr marL="964372"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8pPr>
      <a:lvl9pPr marL="1285829"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9pPr>
    </p:titleStyle>
    <p:bodyStyle>
      <a:lvl1pPr marL="267881" indent="-267881" algn="l" defTabSz="410751" rtl="0" eaLnBrk="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1pPr>
      <a:lvl2pPr marL="535762" indent="-267881" algn="l" defTabSz="410751" rtl="0" eaLnBrk="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2pPr>
      <a:lvl3pPr marL="803643" indent="-267881" algn="l" defTabSz="410751" rtl="0" eaLnBrk="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3pPr>
      <a:lvl4pPr marL="1071524" indent="-267881" algn="l" defTabSz="410751" rtl="0" eaLnBrk="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4pPr>
      <a:lvl5pPr marL="1339406" indent="-267881" algn="l" defTabSz="410751" rtl="0" eaLnBrk="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5pPr>
      <a:lvl6pPr marL="1660863" indent="-267881" algn="l" defTabSz="410751" rtl="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6pPr>
      <a:lvl7pPr marL="1982320" indent="-267881" algn="l" defTabSz="410751" rtl="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7pPr>
      <a:lvl8pPr marL="2303777" indent="-267881" algn="l" defTabSz="410751" rtl="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8pPr>
      <a:lvl9pPr marL="2625235" indent="-267881" algn="l" defTabSz="410751" rtl="0" fontAlgn="base" hangingPunct="0">
        <a:spcBef>
          <a:spcPts val="2953"/>
        </a:spcBef>
        <a:spcAft>
          <a:spcPct val="0"/>
        </a:spcAft>
        <a:buSzPct val="100000"/>
        <a:buChar char="•"/>
        <a:defRPr sz="2700">
          <a:solidFill>
            <a:srgbClr val="000000"/>
          </a:solidFill>
          <a:latin typeface="+mn-lt"/>
          <a:ea typeface="+mn-ea"/>
          <a:cs typeface="+mn-cs"/>
          <a:sym typeface="Helvetica Light" charset="0"/>
        </a:defRPr>
      </a:lvl9pPr>
    </p:bodyStyle>
    <p:otherStyle>
      <a:defPPr>
        <a:defRPr lang="es-ES"/>
      </a:defPPr>
      <a:lvl1pPr marL="0" algn="l" defTabSz="642915" rtl="0" eaLnBrk="1" latinLnBrk="0" hangingPunct="1">
        <a:defRPr sz="1300" kern="1200">
          <a:solidFill>
            <a:schemeClr val="tx1"/>
          </a:solidFill>
          <a:latin typeface="+mn-lt"/>
          <a:ea typeface="+mn-ea"/>
          <a:cs typeface="+mn-cs"/>
        </a:defRPr>
      </a:lvl1pPr>
      <a:lvl2pPr marL="321457" algn="l" defTabSz="642915" rtl="0" eaLnBrk="1" latinLnBrk="0" hangingPunct="1">
        <a:defRPr sz="1300" kern="1200">
          <a:solidFill>
            <a:schemeClr val="tx1"/>
          </a:solidFill>
          <a:latin typeface="+mn-lt"/>
          <a:ea typeface="+mn-ea"/>
          <a:cs typeface="+mn-cs"/>
        </a:defRPr>
      </a:lvl2pPr>
      <a:lvl3pPr marL="642915" algn="l" defTabSz="642915" rtl="0" eaLnBrk="1" latinLnBrk="0" hangingPunct="1">
        <a:defRPr sz="1300" kern="1200">
          <a:solidFill>
            <a:schemeClr val="tx1"/>
          </a:solidFill>
          <a:latin typeface="+mn-lt"/>
          <a:ea typeface="+mn-ea"/>
          <a:cs typeface="+mn-cs"/>
        </a:defRPr>
      </a:lvl3pPr>
      <a:lvl4pPr marL="964372" algn="l" defTabSz="642915" rtl="0" eaLnBrk="1" latinLnBrk="0" hangingPunct="1">
        <a:defRPr sz="1300" kern="1200">
          <a:solidFill>
            <a:schemeClr val="tx1"/>
          </a:solidFill>
          <a:latin typeface="+mn-lt"/>
          <a:ea typeface="+mn-ea"/>
          <a:cs typeface="+mn-cs"/>
        </a:defRPr>
      </a:lvl4pPr>
      <a:lvl5pPr marL="1285829" algn="l" defTabSz="642915" rtl="0" eaLnBrk="1" latinLnBrk="0" hangingPunct="1">
        <a:defRPr sz="1300" kern="1200">
          <a:solidFill>
            <a:schemeClr val="tx1"/>
          </a:solidFill>
          <a:latin typeface="+mn-lt"/>
          <a:ea typeface="+mn-ea"/>
          <a:cs typeface="+mn-cs"/>
        </a:defRPr>
      </a:lvl5pPr>
      <a:lvl6pPr marL="1607287" algn="l" defTabSz="642915" rtl="0" eaLnBrk="1" latinLnBrk="0" hangingPunct="1">
        <a:defRPr sz="1300" kern="1200">
          <a:solidFill>
            <a:schemeClr val="tx1"/>
          </a:solidFill>
          <a:latin typeface="+mn-lt"/>
          <a:ea typeface="+mn-ea"/>
          <a:cs typeface="+mn-cs"/>
        </a:defRPr>
      </a:lvl6pPr>
      <a:lvl7pPr marL="1928744" algn="l" defTabSz="642915" rtl="0" eaLnBrk="1" latinLnBrk="0" hangingPunct="1">
        <a:defRPr sz="1300" kern="1200">
          <a:solidFill>
            <a:schemeClr val="tx1"/>
          </a:solidFill>
          <a:latin typeface="+mn-lt"/>
          <a:ea typeface="+mn-ea"/>
          <a:cs typeface="+mn-cs"/>
        </a:defRPr>
      </a:lvl7pPr>
      <a:lvl8pPr marL="2250201" algn="l" defTabSz="642915" rtl="0" eaLnBrk="1" latinLnBrk="0" hangingPunct="1">
        <a:defRPr sz="1300" kern="1200">
          <a:solidFill>
            <a:schemeClr val="tx1"/>
          </a:solidFill>
          <a:latin typeface="+mn-lt"/>
          <a:ea typeface="+mn-ea"/>
          <a:cs typeface="+mn-cs"/>
        </a:defRPr>
      </a:lvl8pPr>
      <a:lvl9pPr marL="2571659" algn="l" defTabSz="642915"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audio" Target="../media/audio1.wav"/><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0.xml"/><Relationship Id="rId5" Type="http://schemas.openxmlformats.org/officeDocument/2006/relationships/audio" Target="../media/audio1.wav"/><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1.xml"/><Relationship Id="rId5" Type="http://schemas.openxmlformats.org/officeDocument/2006/relationships/audio" Target="../media/audio1.wav"/><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2.xml"/><Relationship Id="rId5" Type="http://schemas.openxmlformats.org/officeDocument/2006/relationships/audio" Target="../media/audio1.wav"/><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3.xml"/><Relationship Id="rId5" Type="http://schemas.openxmlformats.org/officeDocument/2006/relationships/audio" Target="../media/audio1.wav"/><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4.xml"/><Relationship Id="rId5" Type="http://schemas.openxmlformats.org/officeDocument/2006/relationships/audio" Target="../media/audio1.wav"/><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5.xml"/><Relationship Id="rId5" Type="http://schemas.openxmlformats.org/officeDocument/2006/relationships/audio" Target="../media/audio1.wav"/><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6.xml"/><Relationship Id="rId5" Type="http://schemas.openxmlformats.org/officeDocument/2006/relationships/audio" Target="../media/audio1.wav"/><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7.xml"/><Relationship Id="rId5" Type="http://schemas.openxmlformats.org/officeDocument/2006/relationships/audio" Target="../media/audio1.wav"/><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8.xml"/><Relationship Id="rId5" Type="http://schemas.openxmlformats.org/officeDocument/2006/relationships/audio" Target="../media/audio1.wav"/><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19.xml"/><Relationship Id="rId5" Type="http://schemas.openxmlformats.org/officeDocument/2006/relationships/audio" Target="../media/audio1.wav"/><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0.xml"/><Relationship Id="rId5" Type="http://schemas.openxmlformats.org/officeDocument/2006/relationships/audio" Target="../media/audio1.wav"/><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1.xml"/><Relationship Id="rId5" Type="http://schemas.openxmlformats.org/officeDocument/2006/relationships/audio" Target="../media/audio1.wav"/><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2.xml"/><Relationship Id="rId5" Type="http://schemas.openxmlformats.org/officeDocument/2006/relationships/audio" Target="../media/audio1.wav"/><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3.xml"/><Relationship Id="rId5" Type="http://schemas.openxmlformats.org/officeDocument/2006/relationships/audio" Target="../media/audio1.wav"/><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4.xml"/><Relationship Id="rId5" Type="http://schemas.openxmlformats.org/officeDocument/2006/relationships/audio" Target="../media/audio1.wav"/><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5.xml"/><Relationship Id="rId5" Type="http://schemas.openxmlformats.org/officeDocument/2006/relationships/audio" Target="../media/audio1.wav"/><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6.xml"/><Relationship Id="rId5" Type="http://schemas.openxmlformats.org/officeDocument/2006/relationships/audio" Target="../media/audio1.wav"/><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2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5.xml"/><Relationship Id="rId5" Type="http://schemas.openxmlformats.org/officeDocument/2006/relationships/audio" Target="../media/audio1.wav"/><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audio" Target="../media/audio1.wav"/><Relationship Id="rId5" Type="http://schemas.openxmlformats.org/officeDocument/2006/relationships/image" Target="../media/image2.png"/><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7.xml"/><Relationship Id="rId5" Type="http://schemas.openxmlformats.org/officeDocument/2006/relationships/audio" Target="../media/audio1.wav"/><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8.xml"/><Relationship Id="rId5" Type="http://schemas.openxmlformats.org/officeDocument/2006/relationships/audio" Target="../media/audio1.wav"/><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hemeOverride" Target="../theme/themeOverride9.xml"/><Relationship Id="rId5" Type="http://schemas.openxmlformats.org/officeDocument/2006/relationships/audio" Target="../media/audio1.wav"/><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1403648" y="1637226"/>
            <a:ext cx="6400354" cy="3167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88892" tIns="50795" rIns="88892" bIns="50795" numCol="1" anchor="t" anchorCtr="0" compatLnSpc="1">
            <a:prstTxWarp prst="textNoShape">
              <a:avLst/>
            </a:prstTxWarp>
          </a:bodyPr>
          <a:lstStyle>
            <a:lvl1pPr marL="0"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1pPr>
            <a:lvl2pPr marL="321457"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2pPr>
            <a:lvl3pPr marL="642915"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3pPr>
            <a:lvl4pPr marL="964372"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4pPr>
            <a:lvl5pPr marL="1285829"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5pPr>
            <a:lvl6pPr marL="1607287"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6pPr>
            <a:lvl7pPr marL="1928744"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7pPr>
            <a:lvl8pPr marL="2250201"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8pPr>
            <a:lvl9pPr marL="2571659"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9pPr>
          </a:lstStyle>
          <a:p>
            <a:pPr defTabSz="914098" eaLnBrk="1">
              <a:lnSpc>
                <a:spcPct val="80000"/>
              </a:lnSpc>
              <a:spcBef>
                <a:spcPts val="422"/>
              </a:spcBef>
              <a:buSzTx/>
            </a:pPr>
            <a:r>
              <a:rPr lang="es-ES" sz="2300" kern="0" dirty="0" smtClean="0">
                <a:latin typeface="Helvetica" pitchFamily="34" charset="0"/>
                <a:ea typeface="Helvetica" pitchFamily="34" charset="0"/>
                <a:cs typeface="Helvetica" pitchFamily="34" charset="0"/>
                <a:sym typeface="Helvetica" pitchFamily="34" charset="0"/>
              </a:rPr>
              <a:t>Área Académica: Matemáticas</a:t>
            </a:r>
            <a:endParaRPr lang="es-ES" sz="2300" kern="0" dirty="0" smtClean="0">
              <a:solidFill>
                <a:srgbClr val="888888"/>
              </a:solidFill>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endParaRPr lang="es-ES" sz="2300" kern="0" dirty="0" smtClean="0">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r>
              <a:rPr lang="es-ES" sz="2300" kern="0" dirty="0" smtClean="0">
                <a:latin typeface="Helvetica" pitchFamily="34" charset="0"/>
                <a:ea typeface="Helvetica" pitchFamily="34" charset="0"/>
                <a:cs typeface="Helvetica" pitchFamily="34" charset="0"/>
                <a:sym typeface="Helvetica" pitchFamily="34" charset="0"/>
              </a:rPr>
              <a:t>Tema: Factorizaciones </a:t>
            </a:r>
          </a:p>
          <a:p>
            <a:pPr defTabSz="914098" eaLnBrk="1">
              <a:lnSpc>
                <a:spcPct val="80000"/>
              </a:lnSpc>
              <a:spcBef>
                <a:spcPts val="422"/>
              </a:spcBef>
              <a:buSzTx/>
            </a:pPr>
            <a:endParaRPr lang="es-ES" sz="2300" kern="0" dirty="0" smtClean="0">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r>
              <a:rPr lang="es-ES" sz="2300" kern="0" dirty="0" smtClean="0">
                <a:latin typeface="Helvetica" pitchFamily="34" charset="0"/>
                <a:ea typeface="Helvetica" pitchFamily="34" charset="0"/>
                <a:cs typeface="Helvetica" pitchFamily="34" charset="0"/>
                <a:sym typeface="Helvetica" pitchFamily="34" charset="0"/>
              </a:rPr>
              <a:t>Profesor(a): Paz María de Lourdes Cornejo Arteaga</a:t>
            </a:r>
            <a:endParaRPr lang="es-ES" sz="2300" kern="0" dirty="0" smtClean="0">
              <a:solidFill>
                <a:srgbClr val="888888"/>
              </a:solidFill>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endParaRPr lang="es-ES" sz="2300" kern="0" dirty="0" smtClean="0">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r>
              <a:rPr lang="es-ES" sz="2300" kern="0" dirty="0" smtClean="0">
                <a:latin typeface="Helvetica" pitchFamily="34" charset="0"/>
                <a:ea typeface="Helvetica" pitchFamily="34" charset="0"/>
                <a:cs typeface="Helvetica" pitchFamily="34" charset="0"/>
                <a:sym typeface="Helvetica" pitchFamily="34" charset="0"/>
              </a:rPr>
              <a:t>Periodo: Julio-Diciembre 2015</a:t>
            </a:r>
            <a:endParaRPr lang="es-ES" sz="2300" kern="0" dirty="0" smtClean="0">
              <a:solidFill>
                <a:srgbClr val="888888"/>
              </a:solidFill>
              <a:latin typeface="Helvetica" pitchFamily="34" charset="0"/>
              <a:ea typeface="Helvetica" pitchFamily="34" charset="0"/>
              <a:cs typeface="Helvetica" pitchFamily="34" charset="0"/>
              <a:sym typeface="Helvetica" pitchFamily="34" charset="0"/>
            </a:endParaRPr>
          </a:p>
          <a:p>
            <a:pPr defTabSz="914098" eaLnBrk="1">
              <a:lnSpc>
                <a:spcPct val="80000"/>
              </a:lnSpc>
              <a:spcBef>
                <a:spcPts val="422"/>
              </a:spcBef>
              <a:buSzTx/>
            </a:pPr>
            <a:endParaRPr lang="es-ES" sz="2300" kern="0" dirty="0">
              <a:solidFill>
                <a:srgbClr val="888888"/>
              </a:solidFill>
              <a:latin typeface="Helvetica" pitchFamily="34" charset="0"/>
              <a:ea typeface="Helvetica" pitchFamily="34" charset="0"/>
              <a:cs typeface="Helvetica" pitchFamily="34" charset="0"/>
              <a:sym typeface="Helvetica" pitchFamily="34" charset="0"/>
            </a:endParaRPr>
          </a:p>
        </p:txBody>
      </p:sp>
    </p:spTree>
    <p:extLst>
      <p:ext uri="{BB962C8B-B14F-4D97-AF65-F5344CB8AC3E}">
        <p14:creationId xmlns:p14="http://schemas.microsoft.com/office/powerpoint/2010/main" val="8519479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1196752"/>
            <a:ext cx="7358063" cy="4464496"/>
          </a:xfrm>
        </p:spPr>
        <p:txBody>
          <a:bodyPr/>
          <a:lstStyle/>
          <a:p>
            <a:pPr algn="just"/>
            <a:r>
              <a:rPr lang="es-ES" dirty="0" smtClean="0">
                <a:solidFill>
                  <a:schemeClr val="tx1"/>
                </a:solidFill>
              </a:rPr>
              <a:t>Factorizando cada grupo quedaría: x(a + b) + 2(a + b</a:t>
            </a:r>
            <a:r>
              <a:rPr lang="es-ES" dirty="0" smtClean="0">
                <a:solidFill>
                  <a:schemeClr val="tx1"/>
                </a:solidFill>
              </a:rPr>
              <a:t>).</a:t>
            </a:r>
          </a:p>
          <a:p>
            <a:pPr marL="0" indent="0" algn="just">
              <a:buNone/>
            </a:pPr>
            <a:endParaRPr lang="es-ES" dirty="0" smtClean="0">
              <a:solidFill>
                <a:schemeClr val="tx1"/>
              </a:solidFill>
            </a:endParaRPr>
          </a:p>
          <a:p>
            <a:pPr algn="just"/>
            <a:r>
              <a:rPr lang="es-ES" dirty="0" smtClean="0">
                <a:solidFill>
                  <a:schemeClr val="tx1"/>
                </a:solidFill>
              </a:rPr>
              <a:t>Resulta que (a + b) es un factor común de todo el polinomio, por lo que </a:t>
            </a:r>
            <a:r>
              <a:rPr lang="es-ES" dirty="0" err="1" smtClean="0">
                <a:solidFill>
                  <a:schemeClr val="tx1"/>
                </a:solidFill>
              </a:rPr>
              <a:t>factorizándolo</a:t>
            </a:r>
            <a:r>
              <a:rPr lang="es-ES" dirty="0" smtClean="0">
                <a:solidFill>
                  <a:schemeClr val="tx1"/>
                </a:solidFill>
              </a:rPr>
              <a:t> se tiene: x(a + b) +2(a + b)= (x + 2)(a + b</a:t>
            </a:r>
            <a:r>
              <a:rPr lang="es-ES" dirty="0" smtClean="0">
                <a:solidFill>
                  <a:schemeClr val="tx1"/>
                </a:solidFill>
              </a:rPr>
              <a:t>)</a:t>
            </a:r>
          </a:p>
          <a:p>
            <a:pPr marL="0" indent="0" algn="just">
              <a:buNone/>
            </a:pPr>
            <a:endParaRPr lang="es-ES" dirty="0" smtClean="0">
              <a:solidFill>
                <a:schemeClr val="tx1"/>
              </a:solidFill>
            </a:endParaRPr>
          </a:p>
          <a:p>
            <a:pPr algn="just"/>
            <a:r>
              <a:rPr lang="es-ES" dirty="0" smtClean="0">
                <a:solidFill>
                  <a:schemeClr val="tx1"/>
                </a:solidFill>
              </a:rPr>
              <a:t>Así </a:t>
            </a:r>
            <a:r>
              <a:rPr lang="es-ES" dirty="0" err="1" smtClean="0">
                <a:solidFill>
                  <a:schemeClr val="tx1"/>
                </a:solidFill>
              </a:rPr>
              <a:t>ax</a:t>
            </a:r>
            <a:r>
              <a:rPr lang="es-ES" dirty="0" smtClean="0">
                <a:solidFill>
                  <a:schemeClr val="tx1"/>
                </a:solidFill>
              </a:rPr>
              <a:t> + 2a + </a:t>
            </a:r>
            <a:r>
              <a:rPr lang="es-ES" dirty="0" err="1" smtClean="0">
                <a:solidFill>
                  <a:schemeClr val="tx1"/>
                </a:solidFill>
              </a:rPr>
              <a:t>bx</a:t>
            </a:r>
            <a:r>
              <a:rPr lang="es-ES" dirty="0" smtClean="0">
                <a:solidFill>
                  <a:schemeClr val="tx1"/>
                </a:solidFill>
              </a:rPr>
              <a:t> + 2b= (x + 2) (a + b)</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71600" y="548680"/>
            <a:ext cx="7358063" cy="946150"/>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Diferencia de cuadrados</a:t>
            </a:r>
          </a:p>
        </p:txBody>
      </p:sp>
      <p:sp>
        <p:nvSpPr>
          <p:cNvPr id="3" name="2 Marcador de contenido"/>
          <p:cNvSpPr>
            <a:spLocks noGrp="1"/>
          </p:cNvSpPr>
          <p:nvPr>
            <p:ph idx="1"/>
          </p:nvPr>
        </p:nvSpPr>
        <p:spPr>
          <a:xfrm>
            <a:off x="755576" y="1340768"/>
            <a:ext cx="7358063" cy="4018359"/>
          </a:xfrm>
        </p:spPr>
        <p:txBody>
          <a:bodyPr/>
          <a:lstStyle/>
          <a:p>
            <a:pPr algn="just"/>
            <a:r>
              <a:rPr lang="es-ES" dirty="0" smtClean="0">
                <a:solidFill>
                  <a:schemeClr val="tx1"/>
                </a:solidFill>
              </a:rPr>
              <a:t>La </a:t>
            </a:r>
            <a:r>
              <a:rPr lang="es-ES" b="1" i="1" dirty="0" smtClean="0">
                <a:solidFill>
                  <a:schemeClr val="tx1"/>
                </a:solidFill>
              </a:rPr>
              <a:t>diferencia de cuadrados </a:t>
            </a:r>
            <a:r>
              <a:rPr lang="es-ES" dirty="0" smtClean="0">
                <a:solidFill>
                  <a:schemeClr val="tx1"/>
                </a:solidFill>
              </a:rPr>
              <a:t>es igual al producto de dos binomios conjugados formados por las raíces cuadradas de los términos de esta diferencia, teniendo en cuenta que los términos simétricos de los binomios conjugados deben corresponder a la raíz cuadrada del sustraendo en la diferencia de cuadrados.</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059832" y="836712"/>
            <a:ext cx="3030959" cy="874142"/>
          </a:xfrm>
          <a:noFill/>
          <a:ln>
            <a:noFill/>
          </a:ln>
        </p:spPr>
        <p:txBody>
          <a:bodyPr vert="horz" wrap="square" lIns="35717" tIns="35717" rIns="35717" bIns="35717" numCol="1" anchor="ctr" anchorCtr="0" compatLnSpc="1">
            <a:prstTxWarp prst="textNoShape">
              <a:avLst/>
            </a:prstTxWarp>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 ejemplo:</a:t>
            </a:r>
          </a:p>
        </p:txBody>
      </p:sp>
      <p:sp>
        <p:nvSpPr>
          <p:cNvPr id="3" name="2 Marcador de contenido"/>
          <p:cNvSpPr>
            <a:spLocks noGrp="1"/>
          </p:cNvSpPr>
          <p:nvPr>
            <p:ph idx="1"/>
          </p:nvPr>
        </p:nvSpPr>
        <p:spPr>
          <a:xfrm>
            <a:off x="689111" y="1340768"/>
            <a:ext cx="7772400" cy="4844752"/>
          </a:xfrm>
        </p:spPr>
        <p:txBody>
          <a:bodyPr/>
          <a:lstStyle/>
          <a:p>
            <a:r>
              <a:rPr lang="es-ES" dirty="0" smtClean="0">
                <a:solidFill>
                  <a:schemeClr val="tx1"/>
                </a:solidFill>
              </a:rPr>
              <a:t>Factoricemos 9a</a:t>
            </a:r>
            <a:r>
              <a:rPr lang="es-ES" baseline="30000" dirty="0" smtClean="0">
                <a:solidFill>
                  <a:schemeClr val="tx1"/>
                </a:solidFill>
              </a:rPr>
              <a:t>2</a:t>
            </a:r>
            <a:r>
              <a:rPr lang="es-ES" dirty="0" smtClean="0">
                <a:solidFill>
                  <a:schemeClr val="tx1"/>
                </a:solidFill>
              </a:rPr>
              <a:t> – 16b</a:t>
            </a:r>
            <a:r>
              <a:rPr lang="es-ES" baseline="30000" dirty="0" smtClean="0">
                <a:solidFill>
                  <a:schemeClr val="tx1"/>
                </a:solidFill>
              </a:rPr>
              <a:t>2</a:t>
            </a:r>
          </a:p>
          <a:p>
            <a:r>
              <a:rPr lang="es-ES" dirty="0" smtClean="0">
                <a:solidFill>
                  <a:schemeClr val="tx1"/>
                </a:solidFill>
              </a:rPr>
              <a:t>Obtengamos la raíz cuadrada de 9a</a:t>
            </a:r>
            <a:r>
              <a:rPr lang="es-ES" baseline="30000" dirty="0" smtClean="0">
                <a:solidFill>
                  <a:schemeClr val="tx1"/>
                </a:solidFill>
              </a:rPr>
              <a:t>2</a:t>
            </a:r>
            <a:r>
              <a:rPr lang="es-ES" dirty="0" smtClean="0">
                <a:solidFill>
                  <a:schemeClr val="tx1"/>
                </a:solidFill>
              </a:rPr>
              <a:t> es: 3a</a:t>
            </a:r>
          </a:p>
          <a:p>
            <a:r>
              <a:rPr lang="es-ES" dirty="0" smtClean="0">
                <a:solidFill>
                  <a:schemeClr val="tx1"/>
                </a:solidFill>
              </a:rPr>
              <a:t>Determinamos la raíz cuadrada de 16b</a:t>
            </a:r>
            <a:r>
              <a:rPr lang="es-ES" baseline="30000" dirty="0" smtClean="0">
                <a:solidFill>
                  <a:schemeClr val="tx1"/>
                </a:solidFill>
              </a:rPr>
              <a:t>2</a:t>
            </a:r>
            <a:r>
              <a:rPr lang="es-ES" dirty="0" smtClean="0">
                <a:solidFill>
                  <a:schemeClr val="tx1"/>
                </a:solidFill>
              </a:rPr>
              <a:t> es: 4b</a:t>
            </a:r>
          </a:p>
          <a:p>
            <a:r>
              <a:rPr lang="es-ES" dirty="0" smtClean="0">
                <a:solidFill>
                  <a:schemeClr val="tx1"/>
                </a:solidFill>
              </a:rPr>
              <a:t>Obtenemos los binomios conjugados multiplicando la suma de estas raíces (3a +4b) por su diferencia (3a – 4b) y tendremos:</a:t>
            </a:r>
          </a:p>
          <a:p>
            <a:r>
              <a:rPr lang="es-ES" dirty="0" smtClean="0">
                <a:solidFill>
                  <a:schemeClr val="tx1"/>
                </a:solidFill>
              </a:rPr>
              <a:t>9a</a:t>
            </a:r>
            <a:r>
              <a:rPr lang="es-ES" baseline="30000" dirty="0" smtClean="0">
                <a:solidFill>
                  <a:schemeClr val="tx1"/>
                </a:solidFill>
              </a:rPr>
              <a:t>2</a:t>
            </a:r>
            <a:r>
              <a:rPr lang="es-ES" dirty="0" smtClean="0">
                <a:solidFill>
                  <a:schemeClr val="tx1"/>
                </a:solidFill>
              </a:rPr>
              <a:t> – 16b</a:t>
            </a:r>
            <a:r>
              <a:rPr lang="es-ES" baseline="30000" dirty="0" smtClean="0">
                <a:solidFill>
                  <a:schemeClr val="tx1"/>
                </a:solidFill>
              </a:rPr>
              <a:t>2</a:t>
            </a:r>
            <a:r>
              <a:rPr lang="es-ES" dirty="0" smtClean="0">
                <a:solidFill>
                  <a:schemeClr val="tx1"/>
                </a:solidFill>
              </a:rPr>
              <a:t>= (3a + 4b)(3a - 4b)</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27584" y="404664"/>
            <a:ext cx="7358063" cy="1234182"/>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Trinomio Cuadrado Perfecto</a:t>
            </a:r>
          </a:p>
        </p:txBody>
      </p:sp>
      <p:sp>
        <p:nvSpPr>
          <p:cNvPr id="3" name="2 Marcador de contenido"/>
          <p:cNvSpPr>
            <a:spLocks noGrp="1"/>
          </p:cNvSpPr>
          <p:nvPr>
            <p:ph idx="1"/>
          </p:nvPr>
        </p:nvSpPr>
        <p:spPr>
          <a:xfrm>
            <a:off x="860213" y="1268760"/>
            <a:ext cx="7358063" cy="4018359"/>
          </a:xfrm>
        </p:spPr>
        <p:txBody>
          <a:bodyPr/>
          <a:lstStyle/>
          <a:p>
            <a:pPr algn="just"/>
            <a:r>
              <a:rPr lang="es-ES" dirty="0" smtClean="0">
                <a:solidFill>
                  <a:schemeClr val="tx1"/>
                </a:solidFill>
              </a:rPr>
              <a:t>Una cantidad es cuadrado perfecto cuando su raíz cuadrada es racional.</a:t>
            </a:r>
          </a:p>
          <a:p>
            <a:pPr algn="just"/>
            <a:r>
              <a:rPr lang="es-ES" dirty="0" smtClean="0">
                <a:solidFill>
                  <a:schemeClr val="tx1"/>
                </a:solidFill>
              </a:rPr>
              <a:t>Al elevar un binomio al cuadrado se obtiene un trinomio, este se denomina </a:t>
            </a:r>
            <a:r>
              <a:rPr lang="es-ES" b="1" i="1" dirty="0" smtClean="0">
                <a:solidFill>
                  <a:schemeClr val="tx1"/>
                </a:solidFill>
              </a:rPr>
              <a:t>trinomio cuadrado perfecto</a:t>
            </a:r>
            <a:r>
              <a:rPr lang="es-ES" dirty="0" smtClean="0">
                <a:solidFill>
                  <a:schemeClr val="tx1"/>
                </a:solidFill>
              </a:rPr>
              <a:t>, ya que se obtiene al elevar al cuadrado el binomio a + b, es decir:</a:t>
            </a:r>
          </a:p>
          <a:p>
            <a:pPr algn="just"/>
            <a:r>
              <a:rPr lang="es-ES" dirty="0" smtClean="0">
                <a:solidFill>
                  <a:schemeClr val="tx1"/>
                </a:solidFill>
              </a:rPr>
              <a:t>(a + b)</a:t>
            </a:r>
            <a:r>
              <a:rPr lang="es-ES" baseline="30000" dirty="0" smtClean="0">
                <a:solidFill>
                  <a:schemeClr val="tx1"/>
                </a:solidFill>
              </a:rPr>
              <a:t>2</a:t>
            </a:r>
            <a:r>
              <a:rPr lang="es-ES" dirty="0" smtClean="0">
                <a:solidFill>
                  <a:schemeClr val="tx1"/>
                </a:solidFill>
              </a:rPr>
              <a:t>= a</a:t>
            </a:r>
            <a:r>
              <a:rPr lang="es-ES" baseline="30000" dirty="0" smtClean="0">
                <a:solidFill>
                  <a:schemeClr val="tx1"/>
                </a:solidFill>
              </a:rPr>
              <a:t>2</a:t>
            </a:r>
            <a:r>
              <a:rPr lang="es-ES" dirty="0" smtClean="0">
                <a:solidFill>
                  <a:schemeClr val="tx1"/>
                </a:solidFill>
              </a:rPr>
              <a:t> + 2ab +b</a:t>
            </a:r>
            <a:r>
              <a:rPr lang="es-ES" baseline="30000" dirty="0" smtClean="0">
                <a:solidFill>
                  <a:schemeClr val="tx1"/>
                </a:solidFill>
              </a:rPr>
              <a:t>2</a:t>
            </a:r>
            <a:endParaRPr lang="es-ES" baseline="300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436096" y="620688"/>
            <a:ext cx="2958951" cy="874142"/>
          </a:xfrm>
        </p:spPr>
        <p:txBody>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a:t>
            </a:r>
            <a:r>
              <a:rPr lang="es-E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ejemplo:</a:t>
            </a:r>
          </a:p>
        </p:txBody>
      </p:sp>
      <p:sp>
        <p:nvSpPr>
          <p:cNvPr id="3" name="2 Marcador de contenido"/>
          <p:cNvSpPr>
            <a:spLocks noGrp="1"/>
          </p:cNvSpPr>
          <p:nvPr>
            <p:ph idx="1"/>
          </p:nvPr>
        </p:nvSpPr>
        <p:spPr>
          <a:xfrm>
            <a:off x="323528" y="1556792"/>
            <a:ext cx="7855496" cy="4018359"/>
          </a:xfrm>
        </p:spPr>
        <p:txBody>
          <a:bodyPr/>
          <a:lstStyle/>
          <a:p>
            <a:pPr>
              <a:spcBef>
                <a:spcPts val="600"/>
              </a:spcBef>
            </a:pPr>
            <a:r>
              <a:rPr lang="es-ES" sz="3000" dirty="0" smtClean="0">
                <a:solidFill>
                  <a:schemeClr val="tx1"/>
                </a:solidFill>
              </a:rPr>
              <a:t>X</a:t>
            </a:r>
            <a:r>
              <a:rPr lang="es-ES" sz="3000" baseline="30000" dirty="0" smtClean="0">
                <a:solidFill>
                  <a:schemeClr val="tx1"/>
                </a:solidFill>
              </a:rPr>
              <a:t>2 </a:t>
            </a:r>
            <a:r>
              <a:rPr lang="es-ES" sz="3000" dirty="0" smtClean="0">
                <a:solidFill>
                  <a:schemeClr val="tx1"/>
                </a:solidFill>
              </a:rPr>
              <a:t>+ 14x + 49</a:t>
            </a:r>
          </a:p>
          <a:p>
            <a:pPr algn="just">
              <a:spcBef>
                <a:spcPts val="600"/>
              </a:spcBef>
            </a:pPr>
            <a:r>
              <a:rPr lang="es-ES" sz="3000" dirty="0" smtClean="0">
                <a:solidFill>
                  <a:schemeClr val="tx1"/>
                </a:solidFill>
              </a:rPr>
              <a:t>La raíz cuadrada del primer término x</a:t>
            </a:r>
            <a:r>
              <a:rPr lang="es-ES" sz="3000" baseline="30000" dirty="0" smtClean="0">
                <a:solidFill>
                  <a:schemeClr val="tx1"/>
                </a:solidFill>
              </a:rPr>
              <a:t>2</a:t>
            </a:r>
            <a:r>
              <a:rPr lang="es-ES" sz="3000" dirty="0" smtClean="0">
                <a:solidFill>
                  <a:schemeClr val="tx1"/>
                </a:solidFill>
              </a:rPr>
              <a:t> es: x</a:t>
            </a:r>
          </a:p>
          <a:p>
            <a:pPr algn="just">
              <a:spcBef>
                <a:spcPts val="600"/>
              </a:spcBef>
            </a:pPr>
            <a:r>
              <a:rPr lang="es-ES" sz="3000" dirty="0" smtClean="0">
                <a:solidFill>
                  <a:schemeClr val="tx1"/>
                </a:solidFill>
              </a:rPr>
              <a:t>La raíz cuadrada del tercer término 49 es: 7</a:t>
            </a:r>
          </a:p>
          <a:p>
            <a:pPr algn="just">
              <a:spcBef>
                <a:spcPts val="600"/>
              </a:spcBef>
            </a:pPr>
            <a:r>
              <a:rPr lang="es-ES" sz="3000" dirty="0" smtClean="0">
                <a:solidFill>
                  <a:schemeClr val="tx1"/>
                </a:solidFill>
              </a:rPr>
              <a:t>Por lo tanto, x</a:t>
            </a:r>
            <a:r>
              <a:rPr lang="es-ES" sz="3000" baseline="30000" dirty="0" smtClean="0">
                <a:solidFill>
                  <a:schemeClr val="tx1"/>
                </a:solidFill>
              </a:rPr>
              <a:t>2</a:t>
            </a:r>
            <a:r>
              <a:rPr lang="es-ES" sz="3000" dirty="0" smtClean="0">
                <a:solidFill>
                  <a:schemeClr val="tx1"/>
                </a:solidFill>
              </a:rPr>
              <a:t> y 49 son cuadrados perfectos y ambos términos tienen signos positivos.</a:t>
            </a:r>
          </a:p>
          <a:p>
            <a:pPr algn="just">
              <a:spcBef>
                <a:spcPts val="600"/>
              </a:spcBef>
            </a:pPr>
            <a:r>
              <a:rPr lang="es-ES" sz="3000" dirty="0" smtClean="0">
                <a:solidFill>
                  <a:schemeClr val="tx1"/>
                </a:solidFill>
              </a:rPr>
              <a:t>El doble del producto de las raíces es (2)(7)(x)= 14x, el segundo término</a:t>
            </a:r>
          </a:p>
          <a:p>
            <a:pPr algn="just">
              <a:spcBef>
                <a:spcPts val="600"/>
              </a:spcBef>
            </a:pPr>
            <a:r>
              <a:rPr lang="es-ES" sz="3000" dirty="0" smtClean="0">
                <a:solidFill>
                  <a:schemeClr val="tx1"/>
                </a:solidFill>
              </a:rPr>
              <a:t>Así x</a:t>
            </a:r>
            <a:r>
              <a:rPr lang="es-ES" sz="3000" baseline="30000" dirty="0" smtClean="0">
                <a:solidFill>
                  <a:schemeClr val="tx1"/>
                </a:solidFill>
              </a:rPr>
              <a:t>2</a:t>
            </a:r>
            <a:r>
              <a:rPr lang="es-ES" sz="3000" dirty="0" smtClean="0">
                <a:solidFill>
                  <a:schemeClr val="tx1"/>
                </a:solidFill>
              </a:rPr>
              <a:t> + 14x + 49 es cuadrado perfecto</a:t>
            </a:r>
            <a:endParaRPr lang="es-ES" sz="30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99592" y="1196752"/>
            <a:ext cx="6858000" cy="720080"/>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Trinomio de la forma x</a:t>
            </a:r>
            <a:r>
              <a:rPr lang="es-ES" sz="3500" b="1" baseline="300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2</a:t>
            </a:r>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 + </a:t>
            </a:r>
            <a:r>
              <a:rPr lang="es-ES" sz="35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bx</a:t>
            </a:r>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 +c</a:t>
            </a:r>
            <a:b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br>
            <a:endPar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endParaRPr>
          </a:p>
        </p:txBody>
      </p:sp>
      <p:sp>
        <p:nvSpPr>
          <p:cNvPr id="3" name="2 Marcador de contenido"/>
          <p:cNvSpPr>
            <a:spLocks noGrp="1"/>
          </p:cNvSpPr>
          <p:nvPr>
            <p:ph idx="1"/>
          </p:nvPr>
        </p:nvSpPr>
        <p:spPr>
          <a:xfrm>
            <a:off x="649560" y="1484784"/>
            <a:ext cx="7358063" cy="4018359"/>
          </a:xfrm>
        </p:spPr>
        <p:txBody>
          <a:bodyPr/>
          <a:lstStyle/>
          <a:p>
            <a:pPr algn="just"/>
            <a:r>
              <a:rPr lang="es-ES" dirty="0" smtClean="0">
                <a:solidFill>
                  <a:schemeClr val="tx1"/>
                </a:solidFill>
              </a:rPr>
              <a:t>A el resultado del producto de dos binomios con un término común se le conoce como: </a:t>
            </a:r>
            <a:r>
              <a:rPr lang="es-ES" b="1" i="1" dirty="0" smtClean="0">
                <a:solidFill>
                  <a:schemeClr val="tx1"/>
                </a:solidFill>
              </a:rPr>
              <a:t>trinomio de la forma x</a:t>
            </a:r>
            <a:r>
              <a:rPr lang="es-ES" b="1" i="1" baseline="30000" dirty="0" smtClean="0">
                <a:solidFill>
                  <a:schemeClr val="tx1"/>
                </a:solidFill>
              </a:rPr>
              <a:t>2</a:t>
            </a:r>
            <a:r>
              <a:rPr lang="es-ES" b="1" i="1" dirty="0" smtClean="0">
                <a:solidFill>
                  <a:schemeClr val="tx1"/>
                </a:solidFill>
              </a:rPr>
              <a:t> + </a:t>
            </a:r>
            <a:r>
              <a:rPr lang="es-ES" b="1" i="1" dirty="0" err="1" smtClean="0">
                <a:solidFill>
                  <a:schemeClr val="tx1"/>
                </a:solidFill>
              </a:rPr>
              <a:t>bx</a:t>
            </a:r>
            <a:r>
              <a:rPr lang="es-ES" b="1" i="1" dirty="0" smtClean="0">
                <a:solidFill>
                  <a:schemeClr val="tx1"/>
                </a:solidFill>
              </a:rPr>
              <a:t> +c, </a:t>
            </a:r>
            <a:r>
              <a:rPr lang="es-ES" dirty="0" smtClean="0">
                <a:solidFill>
                  <a:schemeClr val="tx1"/>
                </a:solidFill>
              </a:rPr>
              <a:t>cuyo primer término es cuadrado perfecto, el segundo término tiene un factor igual a la raíz cuadrada positiva del primero y el tercer término es independiente de la letra del primer término.</a:t>
            </a:r>
            <a:endParaRPr lang="es-ES" b="1" i="1" dirty="0" smtClean="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283968" y="764704"/>
            <a:ext cx="2598912" cy="1018158"/>
          </a:xfrm>
          <a:noFill/>
          <a:ln>
            <a:noFill/>
          </a:ln>
        </p:spPr>
        <p:txBody>
          <a:bodyPr vert="horz" wrap="square" lIns="35717" tIns="35717" rIns="35717" bIns="35717" numCol="1" anchor="ctr" anchorCtr="0" compatLnSpc="1">
            <a:prstTxWarp prst="textNoShape">
              <a:avLst/>
            </a:prstTxWarp>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 ejemplo:</a:t>
            </a:r>
          </a:p>
        </p:txBody>
      </p:sp>
      <p:sp>
        <p:nvSpPr>
          <p:cNvPr id="3" name="2 Marcador de contenido"/>
          <p:cNvSpPr>
            <a:spLocks noGrp="1"/>
          </p:cNvSpPr>
          <p:nvPr>
            <p:ph idx="1"/>
          </p:nvPr>
        </p:nvSpPr>
        <p:spPr>
          <a:xfrm>
            <a:off x="683568" y="1412776"/>
            <a:ext cx="7772400" cy="4772744"/>
          </a:xfrm>
        </p:spPr>
        <p:txBody>
          <a:bodyPr/>
          <a:lstStyle/>
          <a:p>
            <a:r>
              <a:rPr lang="es-ES" dirty="0" smtClean="0">
                <a:solidFill>
                  <a:schemeClr val="tx1"/>
                </a:solidFill>
              </a:rPr>
              <a:t>x</a:t>
            </a:r>
            <a:r>
              <a:rPr lang="es-ES" baseline="30000" dirty="0" smtClean="0">
                <a:solidFill>
                  <a:schemeClr val="tx1"/>
                </a:solidFill>
              </a:rPr>
              <a:t>2</a:t>
            </a:r>
            <a:r>
              <a:rPr lang="es-ES" dirty="0" smtClean="0">
                <a:solidFill>
                  <a:schemeClr val="tx1"/>
                </a:solidFill>
              </a:rPr>
              <a:t> + 5x + 6</a:t>
            </a:r>
          </a:p>
          <a:p>
            <a:pPr algn="just"/>
            <a:r>
              <a:rPr lang="es-ES" dirty="0" smtClean="0">
                <a:solidFill>
                  <a:schemeClr val="tx1"/>
                </a:solidFill>
              </a:rPr>
              <a:t>Se debe obtener dos binomios cuyo primer término sea x, osea la raíz cuadrada del primer término del trinomio (x   )(x   ).</a:t>
            </a:r>
          </a:p>
          <a:p>
            <a:pPr algn="just"/>
            <a:r>
              <a:rPr lang="es-ES" dirty="0" smtClean="0">
                <a:solidFill>
                  <a:schemeClr val="tx1"/>
                </a:solidFill>
              </a:rPr>
              <a:t>Ahora se debe encontrarlos segundos términos, que deben ser 2 números cuyo producto debe ser igual a 6 (el término independiente), y cuya suma sea 5 (el coeficiente de x)</a:t>
            </a:r>
          </a:p>
          <a:p>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340768"/>
            <a:ext cx="8064896" cy="4700736"/>
          </a:xfrm>
        </p:spPr>
        <p:txBody>
          <a:bodyPr/>
          <a:lstStyle/>
          <a:p>
            <a:pPr algn="just"/>
            <a:r>
              <a:rPr lang="es-ES" sz="3000" dirty="0" smtClean="0">
                <a:solidFill>
                  <a:schemeClr val="tx1"/>
                </a:solidFill>
              </a:rPr>
              <a:t>El producto (+6) es positivo, lo que indica que ambos términos deben ser positivos o negativos, además la suma también es positiva (+5), por lo que ambos deben ser positivos</a:t>
            </a:r>
            <a:r>
              <a:rPr lang="es-ES" sz="3000" dirty="0" smtClean="0">
                <a:solidFill>
                  <a:schemeClr val="tx1"/>
                </a:solidFill>
              </a:rPr>
              <a:t>.</a:t>
            </a:r>
            <a:endParaRPr lang="es-ES" sz="3000" dirty="0" smtClean="0">
              <a:solidFill>
                <a:schemeClr val="tx1"/>
              </a:solidFill>
            </a:endParaRPr>
          </a:p>
          <a:p>
            <a:pPr algn="just"/>
            <a:r>
              <a:rPr lang="es-ES" sz="3000" dirty="0" smtClean="0">
                <a:solidFill>
                  <a:schemeClr val="tx1"/>
                </a:solidFill>
              </a:rPr>
              <a:t>Los números buscados son 2 y 3, ya que el producto de estos da 6, y la suma de los mismos da 5.</a:t>
            </a:r>
          </a:p>
          <a:p>
            <a:r>
              <a:rPr lang="es-ES" sz="3000" dirty="0" smtClean="0">
                <a:solidFill>
                  <a:schemeClr val="tx1"/>
                </a:solidFill>
              </a:rPr>
              <a:t>Por lo cual x2 + 5x + 6= (x +2)(x + 3)</a:t>
            </a:r>
            <a:endParaRPr lang="es-ES" sz="30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99592" y="692696"/>
            <a:ext cx="6858000" cy="1143000"/>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Trinomio de la forma ax</a:t>
            </a:r>
            <a:r>
              <a:rPr lang="es-ES" sz="3500" b="1" baseline="300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2</a:t>
            </a:r>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 + </a:t>
            </a:r>
            <a:r>
              <a:rPr lang="es-ES" sz="35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bx</a:t>
            </a:r>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 + c</a:t>
            </a:r>
            <a:b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br>
            <a:endPar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endParaRPr>
          </a:p>
        </p:txBody>
      </p:sp>
      <p:sp>
        <p:nvSpPr>
          <p:cNvPr id="3" name="2 Marcador de contenido"/>
          <p:cNvSpPr>
            <a:spLocks noGrp="1"/>
          </p:cNvSpPr>
          <p:nvPr>
            <p:ph idx="1"/>
          </p:nvPr>
        </p:nvSpPr>
        <p:spPr>
          <a:xfrm>
            <a:off x="899592" y="1264196"/>
            <a:ext cx="7358063" cy="4018359"/>
          </a:xfrm>
        </p:spPr>
        <p:txBody>
          <a:bodyPr/>
          <a:lstStyle/>
          <a:p>
            <a:pPr algn="just"/>
            <a:r>
              <a:rPr lang="es-ES" dirty="0" smtClean="0">
                <a:solidFill>
                  <a:schemeClr val="tx1"/>
                </a:solidFill>
              </a:rPr>
              <a:t>Trinomios de este tipo provienen de multiplicar dos binomios, donde los términos de un binomio son semejantes a los términos del otro binomio.</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580112" y="476672"/>
            <a:ext cx="3318992" cy="802134"/>
          </a:xfrm>
          <a:noFill/>
          <a:ln>
            <a:noFill/>
          </a:ln>
        </p:spPr>
        <p:txBody>
          <a:bodyPr vert="horz" wrap="square" lIns="35717" tIns="35717" rIns="35717" bIns="35717" numCol="1" anchor="ctr" anchorCtr="0" compatLnSpc="1">
            <a:prstTxWarp prst="textNoShape">
              <a:avLst/>
            </a:prstTxWarp>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 ejemplo:</a:t>
            </a:r>
          </a:p>
        </p:txBody>
      </p:sp>
      <p:sp>
        <p:nvSpPr>
          <p:cNvPr id="3" name="2 Marcador de contenido"/>
          <p:cNvSpPr>
            <a:spLocks noGrp="1"/>
          </p:cNvSpPr>
          <p:nvPr>
            <p:ph idx="1"/>
          </p:nvPr>
        </p:nvSpPr>
        <p:spPr>
          <a:xfrm>
            <a:off x="683568" y="1484784"/>
            <a:ext cx="7772400" cy="4844752"/>
          </a:xfrm>
        </p:spPr>
        <p:txBody>
          <a:bodyPr/>
          <a:lstStyle/>
          <a:p>
            <a:pPr algn="just">
              <a:spcBef>
                <a:spcPts val="600"/>
              </a:spcBef>
            </a:pPr>
            <a:r>
              <a:rPr lang="es-ES" sz="3000" dirty="0" smtClean="0">
                <a:solidFill>
                  <a:schemeClr val="tx1"/>
                </a:solidFill>
              </a:rPr>
              <a:t>Factoricemos 5x</a:t>
            </a:r>
            <a:r>
              <a:rPr lang="es-ES" sz="3000" baseline="30000" dirty="0" smtClean="0">
                <a:solidFill>
                  <a:schemeClr val="tx1"/>
                </a:solidFill>
              </a:rPr>
              <a:t>2</a:t>
            </a:r>
            <a:r>
              <a:rPr lang="es-ES" sz="3000" dirty="0" smtClean="0">
                <a:solidFill>
                  <a:schemeClr val="tx1"/>
                </a:solidFill>
              </a:rPr>
              <a:t> + 16 x +3</a:t>
            </a:r>
          </a:p>
          <a:p>
            <a:pPr algn="just">
              <a:spcBef>
                <a:spcPts val="600"/>
              </a:spcBef>
            </a:pPr>
            <a:r>
              <a:rPr lang="es-ES" sz="3000" dirty="0" smtClean="0">
                <a:solidFill>
                  <a:schemeClr val="tx1"/>
                </a:solidFill>
              </a:rPr>
              <a:t>Una forma de resolverlo es la siguiente: podemos convertir este trinomio en otro que tenga la forma x</a:t>
            </a:r>
            <a:r>
              <a:rPr lang="es-ES" sz="3000" baseline="30000" dirty="0" smtClean="0">
                <a:solidFill>
                  <a:schemeClr val="tx1"/>
                </a:solidFill>
              </a:rPr>
              <a:t>2</a:t>
            </a:r>
            <a:r>
              <a:rPr lang="es-ES" sz="3000" dirty="0" smtClean="0">
                <a:solidFill>
                  <a:schemeClr val="tx1"/>
                </a:solidFill>
              </a:rPr>
              <a:t> + </a:t>
            </a:r>
            <a:r>
              <a:rPr lang="es-ES" sz="3000" dirty="0" err="1" smtClean="0">
                <a:solidFill>
                  <a:schemeClr val="tx1"/>
                </a:solidFill>
              </a:rPr>
              <a:t>bx</a:t>
            </a:r>
            <a:r>
              <a:rPr lang="es-ES" sz="3000" dirty="0" smtClean="0">
                <a:solidFill>
                  <a:schemeClr val="tx1"/>
                </a:solidFill>
              </a:rPr>
              <a:t> + c, esto es posible multiplicándolo por el coeficiente del primer término así:</a:t>
            </a:r>
          </a:p>
          <a:p>
            <a:pPr algn="just">
              <a:spcBef>
                <a:spcPts val="600"/>
              </a:spcBef>
            </a:pPr>
            <a:r>
              <a:rPr lang="es-ES" sz="3000" dirty="0" smtClean="0">
                <a:solidFill>
                  <a:schemeClr val="tx1"/>
                </a:solidFill>
              </a:rPr>
              <a:t>5(5x</a:t>
            </a:r>
            <a:r>
              <a:rPr lang="es-ES" sz="3000" baseline="30000" dirty="0" smtClean="0">
                <a:solidFill>
                  <a:schemeClr val="tx1"/>
                </a:solidFill>
              </a:rPr>
              <a:t>2</a:t>
            </a:r>
            <a:r>
              <a:rPr lang="es-ES" sz="3000" dirty="0" smtClean="0">
                <a:solidFill>
                  <a:schemeClr val="tx1"/>
                </a:solidFill>
              </a:rPr>
              <a:t>) +5(16x) +5(3)</a:t>
            </a:r>
          </a:p>
          <a:p>
            <a:pPr algn="just">
              <a:spcBef>
                <a:spcPts val="600"/>
              </a:spcBef>
            </a:pPr>
            <a:r>
              <a:rPr lang="es-ES" sz="3000" dirty="0" smtClean="0">
                <a:solidFill>
                  <a:schemeClr val="tx1"/>
                </a:solidFill>
              </a:rPr>
              <a:t>Escribiéndolo de otro modo (5x)</a:t>
            </a:r>
            <a:r>
              <a:rPr lang="es-ES" sz="3000" baseline="30000" dirty="0" smtClean="0">
                <a:solidFill>
                  <a:schemeClr val="tx1"/>
                </a:solidFill>
              </a:rPr>
              <a:t>2</a:t>
            </a:r>
            <a:r>
              <a:rPr lang="es-ES" sz="3000" dirty="0" smtClean="0">
                <a:solidFill>
                  <a:schemeClr val="tx1"/>
                </a:solidFill>
              </a:rPr>
              <a:t> + 5(16x) + 5(3)</a:t>
            </a:r>
          </a:p>
          <a:p>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208912" cy="4882455"/>
          </a:xfrm>
        </p:spPr>
        <p:txBody>
          <a:bodyPr/>
          <a:lstStyle/>
          <a:p>
            <a:pPr marL="0" indent="0" algn="ctr">
              <a:buNone/>
            </a:pPr>
            <a:r>
              <a:rPr lang="en-US" sz="2000" b="1" dirty="0" smtClean="0"/>
              <a:t>Abstract</a:t>
            </a:r>
          </a:p>
          <a:p>
            <a:pPr marL="0" indent="0" algn="just">
              <a:buNone/>
            </a:pPr>
            <a:r>
              <a:rPr lang="en-US" sz="2000" dirty="0" smtClean="0">
                <a:latin typeface="Helvetica" panose="020B0604020202020204" pitchFamily="34" charset="0"/>
                <a:cs typeface="Helvetica" panose="020B0604020202020204" pitchFamily="34" charset="0"/>
              </a:rPr>
              <a:t>Factoring </a:t>
            </a:r>
            <a:r>
              <a:rPr lang="en-US" sz="2000" dirty="0">
                <a:latin typeface="Helvetica" panose="020B0604020202020204" pitchFamily="34" charset="0"/>
                <a:cs typeface="Helvetica" panose="020B0604020202020204" pitchFamily="34" charset="0"/>
              </a:rPr>
              <a:t>an algebraic expression is to find two or more factors whose product is equal to the term proposal. Factoring can be considered the inverse operation of multiplication factors for a given product are sought. </a:t>
            </a:r>
            <a:r>
              <a:rPr lang="en-US" sz="2000" b="1" dirty="0">
                <a:latin typeface="Helvetica" panose="020B0604020202020204" pitchFamily="34" charset="0"/>
                <a:cs typeface="Helvetica" panose="020B0604020202020204" pitchFamily="34" charset="0"/>
              </a:rPr>
              <a:t>Keywords : factoring , algebraic expression product.</a:t>
            </a:r>
            <a:endParaRPr lang="es-MX" sz="2000" b="1" dirty="0" smtClean="0">
              <a:latin typeface="Helvetica" panose="020B0604020202020204" pitchFamily="34" charset="0"/>
              <a:cs typeface="Helvetica" panose="020B0604020202020204" pitchFamily="34" charset="0"/>
            </a:endParaRPr>
          </a:p>
          <a:p>
            <a:pPr marL="0" indent="0" algn="ctr">
              <a:buNone/>
            </a:pPr>
            <a:r>
              <a:rPr lang="es-MX" sz="2000" b="1" dirty="0" smtClean="0">
                <a:latin typeface="Helvetica" panose="020B0604020202020204" pitchFamily="34" charset="0"/>
                <a:cs typeface="Helvetica" panose="020B0604020202020204" pitchFamily="34" charset="0"/>
              </a:rPr>
              <a:t>Resumen </a:t>
            </a:r>
          </a:p>
          <a:p>
            <a:pPr marL="0" indent="0" algn="just">
              <a:buNone/>
            </a:pPr>
            <a:r>
              <a:rPr lang="es-MX" sz="2000" dirty="0" smtClean="0">
                <a:latin typeface="Helvetica" panose="020B0604020202020204" pitchFamily="34" charset="0"/>
                <a:cs typeface="Helvetica" panose="020B0604020202020204" pitchFamily="34" charset="0"/>
              </a:rPr>
              <a:t>Factorizar </a:t>
            </a:r>
            <a:r>
              <a:rPr lang="es-MX" sz="2000" dirty="0">
                <a:latin typeface="Helvetica" panose="020B0604020202020204" pitchFamily="34" charset="0"/>
                <a:cs typeface="Helvetica" panose="020B0604020202020204" pitchFamily="34" charset="0"/>
              </a:rPr>
              <a:t>una expresión algebraica es hallar dos o más factores cuyo producto es igual a la expresión </a:t>
            </a:r>
            <a:r>
              <a:rPr lang="es-MX" sz="2000" dirty="0" smtClean="0">
                <a:latin typeface="Helvetica" panose="020B0604020202020204" pitchFamily="34" charset="0"/>
                <a:cs typeface="Helvetica" panose="020B0604020202020204" pitchFamily="34" charset="0"/>
              </a:rPr>
              <a:t>propuesta. La </a:t>
            </a:r>
            <a:r>
              <a:rPr lang="es-MX" sz="2000" dirty="0">
                <a:latin typeface="Helvetica" panose="020B0604020202020204" pitchFamily="34" charset="0"/>
                <a:cs typeface="Helvetica" panose="020B0604020202020204" pitchFamily="34" charset="0"/>
              </a:rPr>
              <a:t>factorización puede considerarse como la operación inversa a la multiplicación, </a:t>
            </a:r>
            <a:r>
              <a:rPr lang="es-MX" sz="2000" dirty="0" smtClean="0">
                <a:latin typeface="Helvetica" panose="020B0604020202020204" pitchFamily="34" charset="0"/>
                <a:cs typeface="Helvetica" panose="020B0604020202020204" pitchFamily="34" charset="0"/>
              </a:rPr>
              <a:t>pues se </a:t>
            </a:r>
            <a:r>
              <a:rPr lang="es-MX" sz="2000" dirty="0">
                <a:latin typeface="Helvetica" panose="020B0604020202020204" pitchFamily="34" charset="0"/>
                <a:cs typeface="Helvetica" panose="020B0604020202020204" pitchFamily="34" charset="0"/>
              </a:rPr>
              <a:t>buscan los factores de un producto dado.</a:t>
            </a:r>
          </a:p>
          <a:p>
            <a:pPr marL="0" indent="0" algn="just">
              <a:buNone/>
            </a:pPr>
            <a:r>
              <a:rPr lang="es-MX" sz="2000" b="1" dirty="0" smtClean="0">
                <a:latin typeface="Helvetica" panose="020B0604020202020204" pitchFamily="34" charset="0"/>
                <a:cs typeface="Helvetica" panose="020B0604020202020204" pitchFamily="34" charset="0"/>
              </a:rPr>
              <a:t>Palabras clave: </a:t>
            </a:r>
            <a:r>
              <a:rPr lang="es-MX" sz="2000" b="1" dirty="0" err="1" smtClean="0">
                <a:latin typeface="Helvetica" panose="020B0604020202020204" pitchFamily="34" charset="0"/>
                <a:cs typeface="Helvetica" panose="020B0604020202020204" pitchFamily="34" charset="0"/>
              </a:rPr>
              <a:t>factorizar</a:t>
            </a:r>
            <a:r>
              <a:rPr lang="es-MX" sz="2000" b="1" dirty="0" smtClean="0">
                <a:latin typeface="Helvetica" panose="020B0604020202020204" pitchFamily="34" charset="0"/>
                <a:cs typeface="Helvetica" panose="020B0604020202020204" pitchFamily="34" charset="0"/>
              </a:rPr>
              <a:t>, expresión algebraica, producto.</a:t>
            </a:r>
            <a:endParaRPr lang="es-MX" sz="2000" b="1"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369919905"/>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5800" y="1484784"/>
            <a:ext cx="7774632" cy="4896544"/>
          </a:xfrm>
        </p:spPr>
        <p:txBody>
          <a:bodyPr/>
          <a:lstStyle/>
          <a:p>
            <a:pPr algn="just"/>
            <a:r>
              <a:rPr lang="es-ES" sz="2400" dirty="0" smtClean="0">
                <a:solidFill>
                  <a:schemeClr val="tx1"/>
                </a:solidFill>
              </a:rPr>
              <a:t>Los factores deben ser dos binomios cuyo primer término sea 5x y los segundos términos deben ser dos números cuyo producto sea 15 y cuya suma sea 16:</a:t>
            </a:r>
          </a:p>
          <a:p>
            <a:pPr algn="just"/>
            <a:r>
              <a:rPr lang="es-ES" sz="2400" dirty="0" smtClean="0">
                <a:solidFill>
                  <a:schemeClr val="tx1"/>
                </a:solidFill>
              </a:rPr>
              <a:t>(5x)2 +16(5x) +15= (5x + 15)(5x + 1)</a:t>
            </a:r>
          </a:p>
          <a:p>
            <a:pPr algn="just"/>
            <a:r>
              <a:rPr lang="es-ES" sz="2400" dirty="0" smtClean="0">
                <a:solidFill>
                  <a:schemeClr val="tx1"/>
                </a:solidFill>
              </a:rPr>
              <a:t>Factorizando:        = 5(x + 3)(5x + 1</a:t>
            </a:r>
            <a:r>
              <a:rPr lang="es-ES" sz="2400" dirty="0" smtClean="0">
                <a:solidFill>
                  <a:schemeClr val="tx1"/>
                </a:solidFill>
              </a:rPr>
              <a:t>)</a:t>
            </a:r>
            <a:endParaRPr lang="es-ES" sz="2400" dirty="0" smtClean="0">
              <a:solidFill>
                <a:schemeClr val="tx1"/>
              </a:solidFill>
            </a:endParaRPr>
          </a:p>
          <a:p>
            <a:pPr algn="just"/>
            <a:r>
              <a:rPr lang="es-ES" sz="2400" dirty="0" smtClean="0">
                <a:solidFill>
                  <a:schemeClr val="tx1"/>
                </a:solidFill>
              </a:rPr>
              <a:t>Debido a que al trinomio original lo multiplicamos por 5, la expresión anterior la dividiremos entre 5 para tener la factorización del trinomio original</a:t>
            </a:r>
            <a:r>
              <a:rPr lang="es-ES" sz="2400" dirty="0" smtClean="0">
                <a:solidFill>
                  <a:schemeClr val="tx1"/>
                </a:solidFill>
              </a:rPr>
              <a:t>:</a:t>
            </a:r>
            <a:endParaRPr lang="es-ES" sz="2400" dirty="0" smtClean="0">
              <a:solidFill>
                <a:schemeClr val="tx1"/>
              </a:solidFill>
            </a:endParaRPr>
          </a:p>
          <a:p>
            <a:r>
              <a:rPr lang="es-ES" sz="2400" dirty="0" smtClean="0">
                <a:solidFill>
                  <a:schemeClr val="tx1"/>
                </a:solidFill>
              </a:rPr>
              <a:t>5x2 +16x + 3= (x + 3)(5x + 1)</a:t>
            </a:r>
          </a:p>
          <a:p>
            <a:endParaRPr lang="es-ES" sz="28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99592" y="404664"/>
            <a:ext cx="7358063" cy="946150"/>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Suma y diferencia de cubos</a:t>
            </a:r>
          </a:p>
        </p:txBody>
      </p:sp>
      <p:sp>
        <p:nvSpPr>
          <p:cNvPr id="3" name="2 Marcador de contenido"/>
          <p:cNvSpPr>
            <a:spLocks noGrp="1"/>
          </p:cNvSpPr>
          <p:nvPr>
            <p:ph idx="1"/>
          </p:nvPr>
        </p:nvSpPr>
        <p:spPr>
          <a:xfrm>
            <a:off x="611560" y="1196752"/>
            <a:ext cx="7772400" cy="4700736"/>
          </a:xfrm>
        </p:spPr>
        <p:txBody>
          <a:bodyPr/>
          <a:lstStyle/>
          <a:p>
            <a:pPr algn="just"/>
            <a:r>
              <a:rPr lang="es-ES" sz="3000" dirty="0" smtClean="0">
                <a:solidFill>
                  <a:schemeClr val="tx1"/>
                </a:solidFill>
              </a:rPr>
              <a:t>Se tiene una </a:t>
            </a:r>
            <a:r>
              <a:rPr lang="es-ES" sz="3000" b="1" i="1" dirty="0" smtClean="0">
                <a:solidFill>
                  <a:schemeClr val="tx1"/>
                </a:solidFill>
              </a:rPr>
              <a:t>suma o diferencia de cubos</a:t>
            </a:r>
            <a:r>
              <a:rPr lang="es-ES" sz="3000" dirty="0" smtClean="0">
                <a:solidFill>
                  <a:schemeClr val="tx1"/>
                </a:solidFill>
              </a:rPr>
              <a:t> cuando en un binomio ambos términos tienen raíz cúbica racional.</a:t>
            </a:r>
          </a:p>
          <a:p>
            <a:pPr algn="just"/>
            <a:r>
              <a:rPr lang="es-ES" sz="3000" dirty="0" smtClean="0">
                <a:solidFill>
                  <a:schemeClr val="tx1"/>
                </a:solidFill>
              </a:rPr>
              <a:t>La suma de los cubos de 2 términos se factoriza como el producto de dos factores, uno de los cuales es la suma de las raíces cúbicas de esos términos, y el otro es la suma de los cuadrados de las mismas raíces, disminuida en su producto.</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1340768"/>
            <a:ext cx="7358063" cy="4018359"/>
          </a:xfrm>
        </p:spPr>
        <p:txBody>
          <a:bodyPr/>
          <a:lstStyle/>
          <a:p>
            <a:endParaRPr lang="es-ES" dirty="0" smtClean="0">
              <a:solidFill>
                <a:schemeClr val="tx1"/>
              </a:solidFill>
            </a:endParaRPr>
          </a:p>
          <a:p>
            <a:pPr algn="just"/>
            <a:r>
              <a:rPr lang="es-ES" dirty="0" smtClean="0">
                <a:solidFill>
                  <a:schemeClr val="tx1"/>
                </a:solidFill>
              </a:rPr>
              <a:t>La diferencia de los cubos de dos términos se factoriza como el producto de dos factores, uno de los cuales es la diferencia de las raíces cúbicas de esos términos, y el otro es la suma de los cuadrados de las mismas raíces, incrementada en su producto.</a:t>
            </a:r>
          </a:p>
          <a:p>
            <a:pPr algn="just">
              <a:buNone/>
            </a:pP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220072" y="404664"/>
            <a:ext cx="3463007" cy="1090166"/>
          </a:xfrm>
        </p:spPr>
        <p:txBody>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a:t>
            </a:r>
            <a:r>
              <a:rPr lang="es-E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ejemplo:</a:t>
            </a:r>
          </a:p>
        </p:txBody>
      </p:sp>
      <p:sp>
        <p:nvSpPr>
          <p:cNvPr id="3" name="2 Marcador de contenido"/>
          <p:cNvSpPr>
            <a:spLocks noGrp="1"/>
          </p:cNvSpPr>
          <p:nvPr>
            <p:ph idx="1"/>
          </p:nvPr>
        </p:nvSpPr>
        <p:spPr>
          <a:xfrm>
            <a:off x="899592" y="1340768"/>
            <a:ext cx="7358063" cy="4018359"/>
          </a:xfrm>
        </p:spPr>
        <p:txBody>
          <a:bodyPr/>
          <a:lstStyle/>
          <a:p>
            <a:r>
              <a:rPr lang="es-ES" dirty="0" smtClean="0">
                <a:solidFill>
                  <a:schemeClr val="tx1"/>
                </a:solidFill>
              </a:rPr>
              <a:t>Factoricemos x</a:t>
            </a:r>
            <a:r>
              <a:rPr lang="es-ES" baseline="30000" dirty="0" smtClean="0">
                <a:solidFill>
                  <a:schemeClr val="tx1"/>
                </a:solidFill>
              </a:rPr>
              <a:t>3</a:t>
            </a:r>
            <a:r>
              <a:rPr lang="es-ES" dirty="0" smtClean="0">
                <a:solidFill>
                  <a:schemeClr val="tx1"/>
                </a:solidFill>
              </a:rPr>
              <a:t> + 27</a:t>
            </a:r>
          </a:p>
          <a:p>
            <a:r>
              <a:rPr lang="es-ES" dirty="0" smtClean="0">
                <a:solidFill>
                  <a:schemeClr val="tx1"/>
                </a:solidFill>
              </a:rPr>
              <a:t>La Raíz cúbica de x</a:t>
            </a:r>
            <a:r>
              <a:rPr lang="es-ES" baseline="30000" dirty="0" smtClean="0">
                <a:solidFill>
                  <a:schemeClr val="tx1"/>
                </a:solidFill>
              </a:rPr>
              <a:t>3</a:t>
            </a:r>
            <a:r>
              <a:rPr lang="es-ES" dirty="0" smtClean="0">
                <a:solidFill>
                  <a:schemeClr val="tx1"/>
                </a:solidFill>
              </a:rPr>
              <a:t> + 27 es: (x + 3)</a:t>
            </a:r>
          </a:p>
          <a:p>
            <a:r>
              <a:rPr lang="es-ES" dirty="0" smtClean="0">
                <a:solidFill>
                  <a:schemeClr val="tx1"/>
                </a:solidFill>
              </a:rPr>
              <a:t>El binomio anterior (x + 3) se eleva al cuadrado</a:t>
            </a:r>
          </a:p>
          <a:p>
            <a:r>
              <a:rPr lang="es-ES" dirty="0" smtClean="0">
                <a:solidFill>
                  <a:schemeClr val="tx1"/>
                </a:solidFill>
              </a:rPr>
              <a:t>(x + 3)[(x)</a:t>
            </a:r>
            <a:r>
              <a:rPr lang="es-ES" baseline="30000" dirty="0" smtClean="0">
                <a:solidFill>
                  <a:schemeClr val="tx1"/>
                </a:solidFill>
              </a:rPr>
              <a:t>2</a:t>
            </a:r>
            <a:r>
              <a:rPr lang="es-ES" dirty="0" smtClean="0">
                <a:solidFill>
                  <a:schemeClr val="tx1"/>
                </a:solidFill>
              </a:rPr>
              <a:t> -3(x) + 3</a:t>
            </a:r>
            <a:r>
              <a:rPr lang="es-ES" baseline="30000" dirty="0" smtClean="0">
                <a:solidFill>
                  <a:schemeClr val="tx1"/>
                </a:solidFill>
              </a:rPr>
              <a:t>2</a:t>
            </a:r>
            <a:r>
              <a:rPr lang="es-ES" dirty="0" smtClean="0">
                <a:solidFill>
                  <a:schemeClr val="tx1"/>
                </a:solidFill>
              </a:rPr>
              <a:t>)=</a:t>
            </a:r>
          </a:p>
          <a:p>
            <a:r>
              <a:rPr lang="es-ES" dirty="0" smtClean="0">
                <a:solidFill>
                  <a:schemeClr val="tx1"/>
                </a:solidFill>
              </a:rPr>
              <a:t>(x + 3)(x</a:t>
            </a:r>
            <a:r>
              <a:rPr lang="es-ES" baseline="30000" dirty="0" smtClean="0">
                <a:solidFill>
                  <a:schemeClr val="tx1"/>
                </a:solidFill>
              </a:rPr>
              <a:t>2</a:t>
            </a:r>
            <a:r>
              <a:rPr lang="es-ES" dirty="0" smtClean="0">
                <a:solidFill>
                  <a:schemeClr val="tx1"/>
                </a:solidFill>
              </a:rPr>
              <a:t> - 3x + 9)</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27584" y="620688"/>
            <a:ext cx="7358063" cy="1162174"/>
          </a:xfrm>
        </p:spPr>
        <p:txBody>
          <a:bodyPr/>
          <a:lstStyle/>
          <a:p>
            <a:r>
              <a:rPr lang="es-ES" sz="4000" b="1" kern="1200" dirty="0">
                <a:ln w="1905"/>
                <a:solidFill>
                  <a:srgbClr val="00B050"/>
                </a:solidFill>
                <a:effectLst>
                  <a:innerShdw blurRad="69850" dist="43180" dir="5400000">
                    <a:srgbClr val="000000">
                      <a:alpha val="65000"/>
                    </a:srgbClr>
                  </a:innerShdw>
                </a:effectLst>
                <a:latin typeface="Babelfish" pitchFamily="2" charset="0"/>
              </a:rPr>
              <a:t>Estrategia general para factorizar</a:t>
            </a:r>
          </a:p>
        </p:txBody>
      </p:sp>
      <p:sp>
        <p:nvSpPr>
          <p:cNvPr id="3" name="2 Marcador de contenido"/>
          <p:cNvSpPr>
            <a:spLocks noGrp="1"/>
          </p:cNvSpPr>
          <p:nvPr>
            <p:ph idx="1"/>
          </p:nvPr>
        </p:nvSpPr>
        <p:spPr>
          <a:xfrm>
            <a:off x="856184" y="1556792"/>
            <a:ext cx="7358063" cy="4018359"/>
          </a:xfrm>
        </p:spPr>
        <p:txBody>
          <a:bodyPr/>
          <a:lstStyle/>
          <a:p>
            <a:pPr algn="just"/>
            <a:r>
              <a:rPr lang="es-ES" dirty="0" smtClean="0">
                <a:solidFill>
                  <a:schemeClr val="tx1"/>
                </a:solidFill>
              </a:rPr>
              <a:t>Cuando se te presente un expresión para factorizar, después de observarla debes analizar si tiene un factor común, en caso de que lo tenga lo factorizas.</a:t>
            </a:r>
          </a:p>
          <a:p>
            <a:pPr algn="just"/>
            <a:r>
              <a:rPr lang="es-ES" dirty="0" smtClean="0">
                <a:solidFill>
                  <a:schemeClr val="tx1"/>
                </a:solidFill>
              </a:rPr>
              <a:t>Si </a:t>
            </a:r>
            <a:r>
              <a:rPr lang="es-ES" dirty="0" smtClean="0">
                <a:solidFill>
                  <a:schemeClr val="tx1"/>
                </a:solidFill>
              </a:rPr>
              <a:t>no tiene factor común pasa a contar el número de términos que tiene.</a:t>
            </a: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ES" sz="2800" dirty="0" smtClean="0">
                <a:solidFill>
                  <a:schemeClr val="tx1"/>
                </a:solidFill>
              </a:rPr>
              <a:t>Si es un binomio, analiza si es una diferencia de cuadrados, diferencia de cubos o suma de cubos y lo factorizas según el caso.</a:t>
            </a:r>
          </a:p>
          <a:p>
            <a:pPr algn="just">
              <a:buFont typeface="Arial" pitchFamily="34" charset="0"/>
              <a:buChar char="•"/>
            </a:pPr>
            <a:r>
              <a:rPr lang="es-ES" sz="2800" dirty="0" smtClean="0">
                <a:solidFill>
                  <a:schemeClr val="tx1"/>
                </a:solidFill>
              </a:rPr>
              <a:t>Si </a:t>
            </a:r>
            <a:r>
              <a:rPr lang="es-ES" sz="2800" dirty="0" smtClean="0">
                <a:solidFill>
                  <a:schemeClr val="tx1"/>
                </a:solidFill>
              </a:rPr>
              <a:t>la expresión no es binomio puede ser un trinomio, en caso de serlo analiza si es trinomio cuadrado perfecto, trinomio de la forma x</a:t>
            </a:r>
            <a:r>
              <a:rPr lang="es-ES" sz="2800" baseline="30000" dirty="0" smtClean="0">
                <a:solidFill>
                  <a:schemeClr val="tx1"/>
                </a:solidFill>
              </a:rPr>
              <a:t>2</a:t>
            </a:r>
            <a:r>
              <a:rPr lang="es-ES" sz="2800" dirty="0" smtClean="0">
                <a:solidFill>
                  <a:schemeClr val="tx1"/>
                </a:solidFill>
              </a:rPr>
              <a:t> + </a:t>
            </a:r>
            <a:r>
              <a:rPr lang="es-ES" sz="2800" dirty="0" err="1" smtClean="0">
                <a:solidFill>
                  <a:schemeClr val="tx1"/>
                </a:solidFill>
              </a:rPr>
              <a:t>bx</a:t>
            </a:r>
            <a:r>
              <a:rPr lang="es-ES" sz="2800" dirty="0" smtClean="0">
                <a:solidFill>
                  <a:schemeClr val="tx1"/>
                </a:solidFill>
              </a:rPr>
              <a:t> +c, o trinomio de la forma ax</a:t>
            </a:r>
            <a:r>
              <a:rPr lang="es-ES" sz="2800" baseline="30000" dirty="0" smtClean="0">
                <a:solidFill>
                  <a:schemeClr val="tx1"/>
                </a:solidFill>
              </a:rPr>
              <a:t>2</a:t>
            </a:r>
            <a:r>
              <a:rPr lang="es-ES" sz="2800" dirty="0" smtClean="0">
                <a:solidFill>
                  <a:schemeClr val="tx1"/>
                </a:solidFill>
              </a:rPr>
              <a:t> + </a:t>
            </a:r>
            <a:r>
              <a:rPr lang="es-ES" sz="2800" dirty="0" err="1" smtClean="0">
                <a:solidFill>
                  <a:schemeClr val="tx1"/>
                </a:solidFill>
              </a:rPr>
              <a:t>bx</a:t>
            </a:r>
            <a:r>
              <a:rPr lang="es-ES" sz="2800" dirty="0" smtClean="0">
                <a:solidFill>
                  <a:schemeClr val="tx1"/>
                </a:solidFill>
              </a:rPr>
              <a:t> + c, y lo factorizas según el caso.</a:t>
            </a:r>
          </a:p>
          <a:p>
            <a:pPr>
              <a:buNone/>
            </a:pPr>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340768"/>
            <a:ext cx="7772400" cy="4700736"/>
          </a:xfrm>
        </p:spPr>
        <p:txBody>
          <a:bodyPr/>
          <a:lstStyle/>
          <a:p>
            <a:pPr algn="just"/>
            <a:r>
              <a:rPr lang="es-ES" sz="2700" dirty="0" smtClean="0">
                <a:solidFill>
                  <a:schemeClr val="tx1"/>
                </a:solidFill>
              </a:rPr>
              <a:t>Si la expresión no es binomio ni trinomio, puede ser un polinomio de más de 3 términos y en ese caso debes analizar si se puede factorizar por agrupación; en caso contrario ya habrás terminado la secuencia.</a:t>
            </a:r>
          </a:p>
          <a:p>
            <a:pPr algn="just"/>
            <a:r>
              <a:rPr lang="es-ES" sz="2700" dirty="0" smtClean="0">
                <a:solidFill>
                  <a:schemeClr val="tx1"/>
                </a:solidFill>
              </a:rPr>
              <a:t>Después </a:t>
            </a:r>
            <a:r>
              <a:rPr lang="es-ES" sz="2700" dirty="0" smtClean="0">
                <a:solidFill>
                  <a:schemeClr val="tx1"/>
                </a:solidFill>
              </a:rPr>
              <a:t>de factorizar de alguna de las formas mencionadas debes analizar cada uno de los factores obtenidos, realizando nuevamente la secuencia, ya que es posible que alguno de los factores se pueda factorizar.</a:t>
            </a:r>
            <a:endParaRPr lang="es-ES" sz="27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340768"/>
            <a:ext cx="7772400" cy="4700736"/>
          </a:xfrm>
        </p:spPr>
        <p:txBody>
          <a:bodyPr/>
          <a:lstStyle/>
          <a:p>
            <a:pPr marL="0" indent="0" algn="just">
              <a:buNone/>
            </a:pPr>
            <a:r>
              <a:rPr lang="es-ES" dirty="0" smtClean="0">
                <a:solidFill>
                  <a:schemeClr val="tx1"/>
                </a:solidFill>
              </a:rPr>
              <a:t>BIBLIOGRAFIA</a:t>
            </a:r>
          </a:p>
          <a:p>
            <a:r>
              <a:rPr lang="es-ES" dirty="0">
                <a:solidFill>
                  <a:schemeClr val="tx1"/>
                </a:solidFill>
              </a:rPr>
              <a:t> </a:t>
            </a:r>
            <a:r>
              <a:rPr lang="es-ES" dirty="0"/>
              <a:t>Eduardo Basurto </a:t>
            </a:r>
            <a:r>
              <a:rPr lang="es-ES" dirty="0" smtClean="0"/>
              <a:t>Hidalgo</a:t>
            </a:r>
            <a:r>
              <a:rPr lang="es-MX" dirty="0" smtClean="0"/>
              <a:t>, </a:t>
            </a:r>
            <a:r>
              <a:rPr lang="es-ES" dirty="0" smtClean="0"/>
              <a:t>Ed</a:t>
            </a:r>
            <a:r>
              <a:rPr lang="es-ES" dirty="0"/>
              <a:t>. </a:t>
            </a:r>
            <a:r>
              <a:rPr lang="es-ES" dirty="0" smtClean="0"/>
              <a:t>Pearson</a:t>
            </a:r>
          </a:p>
          <a:p>
            <a:r>
              <a:rPr lang="es-ES" dirty="0"/>
              <a:t>Abelardo </a:t>
            </a:r>
            <a:r>
              <a:rPr lang="es-ES" dirty="0" smtClean="0"/>
              <a:t>Guzmán</a:t>
            </a:r>
            <a:r>
              <a:rPr lang="es-MX" dirty="0" smtClean="0"/>
              <a:t>, </a:t>
            </a:r>
            <a:r>
              <a:rPr lang="es-ES" dirty="0" smtClean="0"/>
              <a:t>Ed</a:t>
            </a:r>
            <a:r>
              <a:rPr lang="es-ES" dirty="0"/>
              <a:t>. Publicaciones Culturales</a:t>
            </a:r>
            <a:endParaRPr lang="es-MX" dirty="0"/>
          </a:p>
          <a:p>
            <a:endParaRPr lang="es-MX" dirty="0"/>
          </a:p>
          <a:p>
            <a:pPr marL="0" indent="0" algn="just">
              <a:buNone/>
            </a:pPr>
            <a:r>
              <a:rPr lang="es-ES" dirty="0" smtClean="0">
                <a:solidFill>
                  <a:schemeClr val="tx1"/>
                </a:solidFill>
              </a:rPr>
              <a:t> </a:t>
            </a:r>
          </a:p>
          <a:p>
            <a:pPr marL="0" indent="0" algn="just">
              <a:buNone/>
            </a:pPr>
            <a:endParaRPr lang="es-ES" sz="2700" dirty="0" smtClean="0">
              <a:solidFill>
                <a:schemeClr val="tx1"/>
              </a:solidFill>
            </a:endParaRPr>
          </a:p>
        </p:txBody>
      </p:sp>
    </p:spTree>
    <p:extLst>
      <p:ext uri="{BB962C8B-B14F-4D97-AF65-F5344CB8AC3E}">
        <p14:creationId xmlns:p14="http://schemas.microsoft.com/office/powerpoint/2010/main" val="23580375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p14:gallery dir="l"/>
        <p:sndAc>
          <p:stSnd>
            <p:snd r:embed="rId3" name="wind.wav"/>
          </p:stSnd>
        </p:sndAc>
      </p:transition>
    </mc:Choice>
    <mc:Fallback>
      <p:transition spd="slow">
        <p:fade/>
        <p:sndAc>
          <p:stSnd>
            <p:snd r:embed="rId3" name="wind.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0" y="1484784"/>
            <a:ext cx="9025620" cy="4170372"/>
          </a:xfrm>
          <a:prstGeom prst="rect">
            <a:avLst/>
          </a:prstGeom>
        </p:spPr>
        <p:txBody>
          <a:bodyPr wrap="square">
            <a:spAutoFit/>
          </a:bodyPr>
          <a:lstStyle/>
          <a:p>
            <a:r>
              <a:rPr lang="es-MX" sz="2000" dirty="0">
                <a:latin typeface="Helvetica" panose="020B0604020202020204" pitchFamily="34" charset="0"/>
                <a:cs typeface="Helvetica" panose="020B0604020202020204" pitchFamily="34" charset="0"/>
              </a:rPr>
              <a:t>Que los estudiantes desarrollen la capacidad de:</a:t>
            </a:r>
            <a:br>
              <a:rPr lang="es-MX" sz="2000" dirty="0">
                <a:latin typeface="Helvetica" panose="020B0604020202020204" pitchFamily="34" charset="0"/>
                <a:cs typeface="Helvetica" panose="020B0604020202020204" pitchFamily="34" charset="0"/>
              </a:rPr>
            </a:br>
            <a:endParaRPr lang="es-MX" sz="2000" dirty="0">
              <a:latin typeface="Helvetica" panose="020B0604020202020204" pitchFamily="34" charset="0"/>
              <a:cs typeface="Helvetica" panose="020B0604020202020204" pitchFamily="34" charset="0"/>
            </a:endParaRPr>
          </a:p>
          <a:p>
            <a:pPr algn="ctr">
              <a:spcBef>
                <a:spcPts val="600"/>
              </a:spcBef>
            </a:pPr>
            <a:r>
              <a:rPr lang="es-MX" sz="2000" dirty="0">
                <a:latin typeface="Helvetica" panose="020B0604020202020204" pitchFamily="34" charset="0"/>
                <a:cs typeface="Helvetica" panose="020B0604020202020204" pitchFamily="34" charset="0"/>
              </a:rPr>
              <a:t>1.- Definir lo que es un factor y lo que es factorización </a:t>
            </a:r>
            <a:r>
              <a:rPr lang="es-MX" sz="2000" dirty="0" smtClean="0">
                <a:latin typeface="Helvetica" panose="020B0604020202020204" pitchFamily="34" charset="0"/>
                <a:cs typeface="Helvetica" panose="020B0604020202020204" pitchFamily="34" charset="0"/>
              </a:rPr>
              <a:t>además </a:t>
            </a:r>
            <a:r>
              <a:rPr lang="es-MX" sz="2000" dirty="0">
                <a:latin typeface="Helvetica" panose="020B0604020202020204" pitchFamily="34" charset="0"/>
                <a:cs typeface="Helvetica" panose="020B0604020202020204" pitchFamily="34" charset="0"/>
              </a:rPr>
              <a:t>de conocer la cantidad de factores primos que tiene un polinomio </a:t>
            </a:r>
            <a:r>
              <a:rPr lang="es-MX" sz="2000" dirty="0" err="1">
                <a:latin typeface="Helvetica" panose="020B0604020202020204" pitchFamily="34" charset="0"/>
                <a:cs typeface="Helvetica" panose="020B0604020202020204" pitchFamily="34" charset="0"/>
              </a:rPr>
              <a:t>factorizado</a:t>
            </a:r>
            <a:r>
              <a:rPr lang="es-MX" sz="2000" dirty="0">
                <a:latin typeface="Helvetica" panose="020B0604020202020204" pitchFamily="34" charset="0"/>
                <a:cs typeface="Helvetica" panose="020B0604020202020204" pitchFamily="34" charset="0"/>
              </a:rPr>
              <a:t>. </a:t>
            </a:r>
            <a:endParaRPr lang="es-MX" sz="2000" dirty="0" smtClean="0">
              <a:latin typeface="Helvetica" panose="020B0604020202020204" pitchFamily="34" charset="0"/>
              <a:cs typeface="Helvetica" panose="020B0604020202020204" pitchFamily="34" charset="0"/>
            </a:endParaRPr>
          </a:p>
          <a:p>
            <a:pPr algn="ctr">
              <a:spcBef>
                <a:spcPts val="600"/>
              </a:spcBef>
            </a:pPr>
            <a:r>
              <a:rPr lang="es-MX" sz="2000" dirty="0" smtClean="0">
                <a:latin typeface="Helvetica" panose="020B0604020202020204" pitchFamily="34" charset="0"/>
                <a:cs typeface="Helvetica" panose="020B0604020202020204" pitchFamily="34" charset="0"/>
              </a:rPr>
              <a:t>2</a:t>
            </a:r>
            <a:r>
              <a:rPr lang="es-MX" sz="2000" dirty="0">
                <a:latin typeface="Helvetica" panose="020B0604020202020204" pitchFamily="34" charset="0"/>
                <a:cs typeface="Helvetica" panose="020B0604020202020204" pitchFamily="34" charset="0"/>
              </a:rPr>
              <a:t>.- Descomponer en factores, polinomios que tengan un factor común monomio y polinomio. </a:t>
            </a:r>
            <a:endParaRPr lang="es-MX" sz="2000" dirty="0" smtClean="0">
              <a:latin typeface="Helvetica" panose="020B0604020202020204" pitchFamily="34" charset="0"/>
              <a:cs typeface="Helvetica" panose="020B0604020202020204" pitchFamily="34" charset="0"/>
            </a:endParaRPr>
          </a:p>
          <a:p>
            <a:pPr algn="ctr">
              <a:spcBef>
                <a:spcPts val="600"/>
              </a:spcBef>
            </a:pPr>
            <a:r>
              <a:rPr lang="es-MX" sz="2000" dirty="0" smtClean="0">
                <a:latin typeface="Helvetica" panose="020B0604020202020204" pitchFamily="34" charset="0"/>
                <a:cs typeface="Helvetica" panose="020B0604020202020204" pitchFamily="34" charset="0"/>
              </a:rPr>
              <a:t>3</a:t>
            </a:r>
            <a:r>
              <a:rPr lang="es-MX" sz="2000" dirty="0">
                <a:latin typeface="Helvetica" panose="020B0604020202020204" pitchFamily="34" charset="0"/>
                <a:cs typeface="Helvetica" panose="020B0604020202020204" pitchFamily="34" charset="0"/>
              </a:rPr>
              <a:t>.- Factorizar polinomios con los que, al agrupar sus términos, se pueda obtener factor común. </a:t>
            </a:r>
            <a:endParaRPr lang="es-MX" sz="2000" dirty="0" smtClean="0">
              <a:latin typeface="Helvetica" panose="020B0604020202020204" pitchFamily="34" charset="0"/>
              <a:cs typeface="Helvetica" panose="020B0604020202020204" pitchFamily="34" charset="0"/>
            </a:endParaRPr>
          </a:p>
          <a:p>
            <a:pPr algn="ctr">
              <a:spcBef>
                <a:spcPts val="600"/>
              </a:spcBef>
            </a:pPr>
            <a:r>
              <a:rPr lang="es-MX" sz="2000" dirty="0" smtClean="0">
                <a:latin typeface="Helvetica" panose="020B0604020202020204" pitchFamily="34" charset="0"/>
                <a:cs typeface="Helvetica" panose="020B0604020202020204" pitchFamily="34" charset="0"/>
              </a:rPr>
              <a:t>4</a:t>
            </a:r>
            <a:r>
              <a:rPr lang="es-MX" sz="2000" dirty="0">
                <a:latin typeface="Helvetica" panose="020B0604020202020204" pitchFamily="34" charset="0"/>
                <a:cs typeface="Helvetica" panose="020B0604020202020204" pitchFamily="34" charset="0"/>
              </a:rPr>
              <a:t>.- Factorizar polinomios utilizando las identidades notables anteriormente estudiadas. </a:t>
            </a:r>
            <a:endParaRPr lang="es-MX" sz="2000" dirty="0" smtClean="0">
              <a:latin typeface="Helvetica" panose="020B0604020202020204" pitchFamily="34" charset="0"/>
              <a:cs typeface="Helvetica" panose="020B0604020202020204" pitchFamily="34" charset="0"/>
            </a:endParaRPr>
          </a:p>
          <a:p>
            <a:pPr algn="ctr">
              <a:spcBef>
                <a:spcPts val="600"/>
              </a:spcBef>
            </a:pPr>
            <a:r>
              <a:rPr lang="es-MX" sz="2000" dirty="0" smtClean="0">
                <a:latin typeface="Helvetica" panose="020B0604020202020204" pitchFamily="34" charset="0"/>
                <a:cs typeface="Helvetica" panose="020B0604020202020204" pitchFamily="34" charset="0"/>
              </a:rPr>
              <a:t>5</a:t>
            </a:r>
            <a:r>
              <a:rPr lang="es-MX" sz="2000" dirty="0">
                <a:latin typeface="Helvetica" panose="020B0604020202020204" pitchFamily="34" charset="0"/>
                <a:cs typeface="Helvetica" panose="020B0604020202020204" pitchFamily="34" charset="0"/>
              </a:rPr>
              <a:t>.- Descomponer, en factores utilizando el método de las aspas.</a:t>
            </a:r>
            <a:br>
              <a:rPr lang="es-MX" sz="2000" dirty="0">
                <a:latin typeface="Helvetica" panose="020B0604020202020204" pitchFamily="34" charset="0"/>
                <a:cs typeface="Helvetica" panose="020B0604020202020204" pitchFamily="34" charset="0"/>
              </a:rPr>
            </a:br>
            <a:r>
              <a:rPr lang="es-MX" sz="2000" dirty="0" smtClean="0">
                <a:latin typeface="Helvetica" panose="020B0604020202020204" pitchFamily="34" charset="0"/>
                <a:cs typeface="Helvetica" panose="020B0604020202020204" pitchFamily="34" charset="0"/>
              </a:rPr>
              <a:t>6</a:t>
            </a:r>
            <a:r>
              <a:rPr lang="es-MX" sz="2000" dirty="0">
                <a:latin typeface="Helvetica" panose="020B0604020202020204" pitchFamily="34" charset="0"/>
                <a:cs typeface="Helvetica" panose="020B0604020202020204" pitchFamily="34" charset="0"/>
              </a:rPr>
              <a:t>.- Factorizar polinomios, empleando la división sintética. </a:t>
            </a:r>
          </a:p>
        </p:txBody>
      </p:sp>
      <p:sp>
        <p:nvSpPr>
          <p:cNvPr id="5" name="Título 1"/>
          <p:cNvSpPr txBox="1">
            <a:spLocks/>
          </p:cNvSpPr>
          <p:nvPr/>
        </p:nvSpPr>
        <p:spPr bwMode="auto">
          <a:xfrm>
            <a:off x="4552268" y="801366"/>
            <a:ext cx="4473352" cy="455612"/>
          </a:xfrm>
          <a:prstGeom prst="rect">
            <a:avLst/>
          </a:prstGeom>
          <a:extLst/>
        </p:spPr>
        <p:style>
          <a:lnRef idx="1">
            <a:schemeClr val="accent5"/>
          </a:lnRef>
          <a:fillRef idx="3">
            <a:schemeClr val="accent5"/>
          </a:fillRef>
          <a:effectRef idx="2">
            <a:schemeClr val="accent5"/>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Objetivo de aprendizaje</a:t>
            </a:r>
            <a:endParaRPr lang="es-MX" sz="3000" kern="0" dirty="0">
              <a:latin typeface="Matura MT Script Capitals" panose="03020802060602070202" pitchFamily="66" charset="0"/>
            </a:endParaRPr>
          </a:p>
        </p:txBody>
      </p:sp>
    </p:spTree>
    <p:extLst>
      <p:ext uri="{BB962C8B-B14F-4D97-AF65-F5344CB8AC3E}">
        <p14:creationId xmlns:p14="http://schemas.microsoft.com/office/powerpoint/2010/main" val="4215852142"/>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uadroTexto 6"/>
          <p:cNvSpPr txBox="1"/>
          <p:nvPr/>
        </p:nvSpPr>
        <p:spPr>
          <a:xfrm>
            <a:off x="261106" y="1795871"/>
            <a:ext cx="8424489"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lvl="0" algn="just"/>
            <a:r>
              <a:rPr lang="es-MX" sz="2000" dirty="0" smtClean="0"/>
              <a:t>Utilizar adecuadamente las expresiones algebraicas, sus propiedades básicas y sus operaciones para resolver situaciones problema en distintos contextos.</a:t>
            </a:r>
            <a:endParaRPr lang="es-MX" sz="2000" dirty="0"/>
          </a:p>
        </p:txBody>
      </p:sp>
      <p:sp>
        <p:nvSpPr>
          <p:cNvPr id="5" name="Título 1"/>
          <p:cNvSpPr txBox="1">
            <a:spLocks/>
          </p:cNvSpPr>
          <p:nvPr/>
        </p:nvSpPr>
        <p:spPr bwMode="auto">
          <a:xfrm>
            <a:off x="135261" y="1256978"/>
            <a:ext cx="4473352"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genérica</a:t>
            </a:r>
            <a:endParaRPr lang="es-MX" sz="3000" kern="0" dirty="0">
              <a:latin typeface="Matura MT Script Capitals" panose="03020802060602070202" pitchFamily="66" charset="0"/>
            </a:endParaRPr>
          </a:p>
        </p:txBody>
      </p:sp>
      <p:sp>
        <p:nvSpPr>
          <p:cNvPr id="6" name="Título 1"/>
          <p:cNvSpPr txBox="1">
            <a:spLocks/>
          </p:cNvSpPr>
          <p:nvPr/>
        </p:nvSpPr>
        <p:spPr bwMode="auto">
          <a:xfrm>
            <a:off x="4608613" y="4149080"/>
            <a:ext cx="4473352"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extendida</a:t>
            </a:r>
            <a:endParaRPr lang="es-MX" sz="3000" kern="0" dirty="0">
              <a:latin typeface="Matura MT Script Capitals" panose="03020802060602070202" pitchFamily="66" charset="0"/>
            </a:endParaRPr>
          </a:p>
        </p:txBody>
      </p:sp>
      <p:sp>
        <p:nvSpPr>
          <p:cNvPr id="7" name="CuadroTexto 6"/>
          <p:cNvSpPr txBox="1"/>
          <p:nvPr/>
        </p:nvSpPr>
        <p:spPr>
          <a:xfrm>
            <a:off x="261105" y="4725144"/>
            <a:ext cx="8424489" cy="13234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just"/>
            <a:r>
              <a:rPr lang="es-MX" sz="2000" dirty="0" smtClean="0"/>
              <a:t>Resuelve problemas algebraicos utilizando las propiedades y operaciones algebraicas.</a:t>
            </a:r>
          </a:p>
          <a:p>
            <a:pPr lvl="0" algn="just"/>
            <a:r>
              <a:rPr lang="es-MX" sz="2000" dirty="0" err="1" smtClean="0"/>
              <a:t>Factoriza</a:t>
            </a:r>
            <a:r>
              <a:rPr lang="es-MX" sz="2000" dirty="0" smtClean="0"/>
              <a:t> expresiones con base a casos desarrollados.</a:t>
            </a:r>
          </a:p>
          <a:p>
            <a:pPr lvl="0" algn="just"/>
            <a:endParaRPr lang="es-MX" sz="2000" dirty="0"/>
          </a:p>
        </p:txBody>
      </p:sp>
    </p:spTree>
    <p:extLst>
      <p:ext uri="{BB962C8B-B14F-4D97-AF65-F5344CB8AC3E}">
        <p14:creationId xmlns:p14="http://schemas.microsoft.com/office/powerpoint/2010/main" val="318116220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s-ES" sz="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Factorización</a:t>
            </a:r>
            <a:endParaRPr lang="es-ES" sz="5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075" name="Rectangle 3"/>
          <p:cNvSpPr>
            <a:spLocks noGrp="1" noChangeArrowheads="1"/>
          </p:cNvSpPr>
          <p:nvPr>
            <p:ph idx="1"/>
          </p:nvPr>
        </p:nvSpPr>
        <p:spPr>
          <a:xfrm>
            <a:off x="892969" y="1556792"/>
            <a:ext cx="7358063" cy="4018359"/>
          </a:xfrm>
        </p:spPr>
        <p:txBody>
          <a:bodyPr/>
          <a:lstStyle/>
          <a:p>
            <a:pPr algn="just"/>
            <a:r>
              <a:rPr lang="es-ES" dirty="0" smtClean="0">
                <a:solidFill>
                  <a:schemeClr val="tx1"/>
                </a:solidFill>
              </a:rPr>
              <a:t>Cuando se habla de </a:t>
            </a:r>
            <a:r>
              <a:rPr lang="es-ES" b="1" i="1" dirty="0" smtClean="0">
                <a:solidFill>
                  <a:schemeClr val="tx1"/>
                </a:solidFill>
              </a:rPr>
              <a:t>factorizar</a:t>
            </a:r>
            <a:r>
              <a:rPr lang="es-ES" dirty="0" smtClean="0">
                <a:solidFill>
                  <a:schemeClr val="tx1"/>
                </a:solidFill>
              </a:rPr>
              <a:t> una expresión algebraica, consiste en hallar dos o más factores, cuyo producto sea igual a la expresión propuesta. Por ejemplo</a:t>
            </a:r>
            <a:r>
              <a:rPr lang="es-ES" dirty="0" smtClean="0">
                <a:solidFill>
                  <a:schemeClr val="tx1"/>
                </a:solidFill>
              </a:rPr>
              <a:t>:</a:t>
            </a:r>
            <a:endParaRPr lang="es-ES" dirty="0" smtClean="0">
              <a:solidFill>
                <a:schemeClr val="tx1"/>
              </a:solidFill>
            </a:endParaRPr>
          </a:p>
          <a:p>
            <a:r>
              <a:rPr lang="es-ES" dirty="0" smtClean="0">
                <a:solidFill>
                  <a:schemeClr val="tx1"/>
                </a:solidFill>
              </a:rPr>
              <a:t>15= (3)(5)</a:t>
            </a:r>
          </a:p>
          <a:p>
            <a:r>
              <a:rPr lang="es-ES" dirty="0" smtClean="0">
                <a:solidFill>
                  <a:schemeClr val="tx1"/>
                </a:solidFill>
              </a:rPr>
              <a:t>14ab= (2)(7)(a)(b)</a:t>
            </a:r>
          </a:p>
          <a:p>
            <a:r>
              <a:rPr lang="es-ES" dirty="0" smtClean="0">
                <a:solidFill>
                  <a:schemeClr val="tx1"/>
                </a:solidFill>
              </a:rPr>
              <a:t>5x + 5y= (5)(x + y)</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3528" y="749479"/>
            <a:ext cx="4176464" cy="864096"/>
          </a:xfrm>
        </p:spPr>
        <p:txBody>
          <a:bodyPr/>
          <a:lstStyle/>
          <a:p>
            <a:r>
              <a:rPr lang="es-ES" sz="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Factor común</a:t>
            </a:r>
            <a:endParaRPr lang="es-ES" sz="5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endParaRPr>
          </a:p>
        </p:txBody>
      </p:sp>
      <p:sp>
        <p:nvSpPr>
          <p:cNvPr id="3" name="2 Marcador de contenido"/>
          <p:cNvSpPr>
            <a:spLocks noGrp="1"/>
          </p:cNvSpPr>
          <p:nvPr>
            <p:ph idx="1"/>
          </p:nvPr>
        </p:nvSpPr>
        <p:spPr>
          <a:xfrm>
            <a:off x="539552" y="1412776"/>
            <a:ext cx="7772400" cy="4772744"/>
          </a:xfrm>
        </p:spPr>
        <p:txBody>
          <a:bodyPr/>
          <a:lstStyle/>
          <a:p>
            <a:pPr algn="just"/>
            <a:r>
              <a:rPr lang="es-ES" sz="2500" dirty="0" smtClean="0">
                <a:solidFill>
                  <a:schemeClr val="tx1"/>
                </a:solidFill>
              </a:rPr>
              <a:t>Al factor que aparece en todos los términos de una expresión se le llama </a:t>
            </a:r>
            <a:r>
              <a:rPr lang="es-ES" sz="2500" b="1" i="1" dirty="0" smtClean="0">
                <a:solidFill>
                  <a:schemeClr val="tx1"/>
                </a:solidFill>
              </a:rPr>
              <a:t>factor común.</a:t>
            </a:r>
          </a:p>
          <a:p>
            <a:pPr algn="just"/>
            <a:r>
              <a:rPr lang="es-ES" sz="2500" dirty="0" smtClean="0">
                <a:solidFill>
                  <a:schemeClr val="tx1"/>
                </a:solidFill>
              </a:rPr>
              <a:t>Si en una expresión todos sus términos tienen factor común, este será uno de los factores de factorización.</a:t>
            </a:r>
          </a:p>
          <a:p>
            <a:pPr algn="just"/>
            <a:r>
              <a:rPr lang="es-ES" sz="2500" dirty="0" smtClean="0">
                <a:solidFill>
                  <a:schemeClr val="tx1"/>
                </a:solidFill>
              </a:rPr>
              <a:t>Por lo cual lo primero que se tiene que hacer es determinar en la expresión el factor común, y luego dividir todo el binomio o polinomio dado entre dicho factor, indicando la factorización como </a:t>
            </a:r>
            <a:r>
              <a:rPr lang="es-ES" sz="2500" i="1" dirty="0" smtClean="0">
                <a:solidFill>
                  <a:schemeClr val="tx1"/>
                </a:solidFill>
              </a:rPr>
              <a:t>el producto del factor común por el cociente obtenido.</a:t>
            </a:r>
            <a:endParaRPr lang="es-ES" sz="2500" i="1" dirty="0">
              <a:solidFill>
                <a:schemeClr val="tx1"/>
              </a:solidFill>
            </a:endParaRPr>
          </a:p>
        </p:txBody>
      </p:sp>
      <p:sp>
        <p:nvSpPr>
          <p:cNvPr id="4" name="1 Título"/>
          <p:cNvSpPr txBox="1">
            <a:spLocks/>
          </p:cNvSpPr>
          <p:nvPr/>
        </p:nvSpPr>
        <p:spPr bwMode="auto">
          <a:xfrm>
            <a:off x="4716016" y="260648"/>
            <a:ext cx="4427984" cy="11521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rgbClr val="800000"/>
                </a:solidFill>
                <a:latin typeface="+mj-lt"/>
                <a:ea typeface="+mj-ea"/>
                <a:cs typeface="+mj-cs"/>
              </a:defRPr>
            </a:lvl1pPr>
            <a:lvl2pPr algn="ctr" rtl="0" eaLnBrk="1" fontAlgn="base" hangingPunct="1">
              <a:spcBef>
                <a:spcPct val="0"/>
              </a:spcBef>
              <a:spcAft>
                <a:spcPct val="0"/>
              </a:spcAft>
              <a:defRPr sz="4400">
                <a:solidFill>
                  <a:srgbClr val="800000"/>
                </a:solidFill>
                <a:latin typeface="Times New Roman" charset="0"/>
                <a:cs typeface="Times New Roman" charset="0"/>
              </a:defRPr>
            </a:lvl2pPr>
            <a:lvl3pPr algn="ctr" rtl="0" eaLnBrk="1" fontAlgn="base" hangingPunct="1">
              <a:spcBef>
                <a:spcPct val="0"/>
              </a:spcBef>
              <a:spcAft>
                <a:spcPct val="0"/>
              </a:spcAft>
              <a:defRPr sz="4400">
                <a:solidFill>
                  <a:srgbClr val="800000"/>
                </a:solidFill>
                <a:latin typeface="Times New Roman" charset="0"/>
                <a:cs typeface="Times New Roman" charset="0"/>
              </a:defRPr>
            </a:lvl3pPr>
            <a:lvl4pPr algn="ctr" rtl="0" eaLnBrk="1" fontAlgn="base" hangingPunct="1">
              <a:spcBef>
                <a:spcPct val="0"/>
              </a:spcBef>
              <a:spcAft>
                <a:spcPct val="0"/>
              </a:spcAft>
              <a:defRPr sz="4400">
                <a:solidFill>
                  <a:srgbClr val="800000"/>
                </a:solidFill>
                <a:latin typeface="Times New Roman" charset="0"/>
                <a:cs typeface="Times New Roman" charset="0"/>
              </a:defRPr>
            </a:lvl4pPr>
            <a:lvl5pPr algn="ctr" rtl="0" eaLnBrk="1" fontAlgn="base" hangingPunct="1">
              <a:spcBef>
                <a:spcPct val="0"/>
              </a:spcBef>
              <a:spcAft>
                <a:spcPct val="0"/>
              </a:spcAft>
              <a:defRPr sz="4400">
                <a:solidFill>
                  <a:srgbClr val="800000"/>
                </a:solidFill>
                <a:latin typeface="Times New Roman" charset="0"/>
                <a:cs typeface="Times New Roman" charset="0"/>
              </a:defRPr>
            </a:lvl5pPr>
            <a:lvl6pPr marL="457200" algn="ctr" rtl="0" eaLnBrk="1" fontAlgn="base" hangingPunct="1">
              <a:spcBef>
                <a:spcPct val="0"/>
              </a:spcBef>
              <a:spcAft>
                <a:spcPct val="0"/>
              </a:spcAft>
              <a:defRPr sz="4400">
                <a:solidFill>
                  <a:srgbClr val="800000"/>
                </a:solidFill>
                <a:latin typeface="Times New Roman" charset="0"/>
                <a:cs typeface="Times New Roman" charset="0"/>
              </a:defRPr>
            </a:lvl6pPr>
            <a:lvl7pPr marL="914400" algn="ctr" rtl="0" eaLnBrk="1" fontAlgn="base" hangingPunct="1">
              <a:spcBef>
                <a:spcPct val="0"/>
              </a:spcBef>
              <a:spcAft>
                <a:spcPct val="0"/>
              </a:spcAft>
              <a:defRPr sz="4400">
                <a:solidFill>
                  <a:srgbClr val="800000"/>
                </a:solidFill>
                <a:latin typeface="Times New Roman" charset="0"/>
                <a:cs typeface="Times New Roman" charset="0"/>
              </a:defRPr>
            </a:lvl7pPr>
            <a:lvl8pPr marL="1371600" algn="ctr" rtl="0" eaLnBrk="1" fontAlgn="base" hangingPunct="1">
              <a:spcBef>
                <a:spcPct val="0"/>
              </a:spcBef>
              <a:spcAft>
                <a:spcPct val="0"/>
              </a:spcAft>
              <a:defRPr sz="4400">
                <a:solidFill>
                  <a:srgbClr val="800000"/>
                </a:solidFill>
                <a:latin typeface="Times New Roman" charset="0"/>
                <a:cs typeface="Times New Roman" charset="0"/>
              </a:defRPr>
            </a:lvl8pPr>
            <a:lvl9pPr marL="1828800" algn="ctr" rtl="0" eaLnBrk="1" fontAlgn="base" hangingPunct="1">
              <a:spcBef>
                <a:spcPct val="0"/>
              </a:spcBef>
              <a:spcAft>
                <a:spcPct val="0"/>
              </a:spcAft>
              <a:defRPr sz="4400">
                <a:solidFill>
                  <a:srgbClr val="800000"/>
                </a:solidFill>
                <a:latin typeface="Times New Roman" charset="0"/>
                <a:cs typeface="Times New Roman" charset="0"/>
              </a:defRPr>
            </a:lvl9pPr>
          </a:lstStyle>
          <a:p>
            <a:r>
              <a:rPr lang="es-ES" sz="3500" b="1" dirty="0" smtClean="0">
                <a:ln w="1905"/>
                <a:solidFill>
                  <a:srgbClr val="00B050"/>
                </a:solidFill>
                <a:effectLst>
                  <a:innerShdw blurRad="69850" dist="43180" dir="5400000">
                    <a:srgbClr val="000000">
                      <a:alpha val="65000"/>
                    </a:srgbClr>
                  </a:innerShdw>
                </a:effectLst>
                <a:latin typeface="Babelfish" pitchFamily="2" charset="0"/>
              </a:rPr>
              <a:t>(TIPOS </a:t>
            </a:r>
            <a:r>
              <a:rPr lang="es-ES" sz="3500" b="1" dirty="0" smtClean="0">
                <a:ln w="1905"/>
                <a:solidFill>
                  <a:srgbClr val="00B050"/>
                </a:solidFill>
                <a:effectLst>
                  <a:innerShdw blurRad="69850" dist="43180" dir="5400000">
                    <a:srgbClr val="000000">
                      <a:alpha val="65000"/>
                    </a:srgbClr>
                  </a:innerShdw>
                </a:effectLst>
                <a:latin typeface="Babelfish" pitchFamily="2" charset="0"/>
              </a:rPr>
              <a:t>DE</a:t>
            </a:r>
          </a:p>
          <a:p>
            <a:r>
              <a:rPr lang="es-ES" sz="3500" b="1" dirty="0" smtClean="0">
                <a:ln w="1905"/>
                <a:solidFill>
                  <a:srgbClr val="00B050"/>
                </a:solidFill>
                <a:effectLst>
                  <a:innerShdw blurRad="69850" dist="43180" dir="5400000">
                    <a:srgbClr val="000000">
                      <a:alpha val="65000"/>
                    </a:srgbClr>
                  </a:innerShdw>
                </a:effectLst>
                <a:latin typeface="Babelfish" pitchFamily="2" charset="0"/>
              </a:rPr>
              <a:t> </a:t>
            </a:r>
            <a:r>
              <a:rPr lang="es-ES" sz="3500" b="1" dirty="0" smtClean="0">
                <a:ln w="1905"/>
                <a:solidFill>
                  <a:srgbClr val="00B050"/>
                </a:solidFill>
                <a:effectLst>
                  <a:innerShdw blurRad="69850" dist="43180" dir="5400000">
                    <a:srgbClr val="000000">
                      <a:alpha val="65000"/>
                    </a:srgbClr>
                  </a:innerShdw>
                </a:effectLst>
                <a:latin typeface="Babelfish" pitchFamily="2" charset="0"/>
              </a:rPr>
              <a:t>FACTORIZACIÓN)</a:t>
            </a:r>
            <a:endParaRPr lang="es-ES" sz="3500" b="1" dirty="0">
              <a:ln w="1905"/>
              <a:solidFill>
                <a:srgbClr val="00B050"/>
              </a:solidFill>
              <a:effectLst>
                <a:innerShdw blurRad="69850" dist="43180" dir="5400000">
                  <a:srgbClr val="000000">
                    <a:alpha val="65000"/>
                  </a:srgbClr>
                </a:innerShdw>
              </a:effectLst>
              <a:latin typeface="Babelfish" pitchFamily="2" charset="0"/>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4" name="wind.wav"/>
          </p:stSnd>
        </p:sndAc>
      </p:transition>
    </mc:Choice>
    <mc:Fallback xmlns="">
      <p:transition spd="slow">
        <p:fade/>
        <p:sndAc>
          <p:stSnd>
            <p:snd r:embed="rId6" name="wind.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148064" y="476672"/>
            <a:ext cx="2952328" cy="936104"/>
          </a:xfrm>
        </p:spPr>
        <p:txBody>
          <a:bodyPr/>
          <a:lstStyle/>
          <a:p>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a:t>
            </a:r>
            <a:r>
              <a:rPr lang="es-E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ejemplo:</a:t>
            </a:r>
          </a:p>
        </p:txBody>
      </p:sp>
      <p:sp>
        <p:nvSpPr>
          <p:cNvPr id="3" name="2 Marcador de contenido"/>
          <p:cNvSpPr>
            <a:spLocks noGrp="1"/>
          </p:cNvSpPr>
          <p:nvPr>
            <p:ph idx="1"/>
          </p:nvPr>
        </p:nvSpPr>
        <p:spPr>
          <a:xfrm>
            <a:off x="899592" y="1484784"/>
            <a:ext cx="7358063" cy="4018359"/>
          </a:xfrm>
        </p:spPr>
        <p:txBody>
          <a:bodyPr/>
          <a:lstStyle/>
          <a:p>
            <a:r>
              <a:rPr lang="es-ES" dirty="0" smtClean="0">
                <a:solidFill>
                  <a:schemeClr val="tx1"/>
                </a:solidFill>
              </a:rPr>
              <a:t>4ab + 10ac=</a:t>
            </a:r>
          </a:p>
          <a:p>
            <a:pPr algn="just"/>
            <a:r>
              <a:rPr lang="es-ES" dirty="0" smtClean="0">
                <a:solidFill>
                  <a:schemeClr val="tx1"/>
                </a:solidFill>
              </a:rPr>
              <a:t>El factor común es a, por lo tanto la expresión quedaría de la siguiente manera:</a:t>
            </a:r>
          </a:p>
          <a:p>
            <a:pPr algn="just"/>
            <a:r>
              <a:rPr lang="es-ES" dirty="0" smtClean="0">
                <a:solidFill>
                  <a:schemeClr val="tx1"/>
                </a:solidFill>
              </a:rPr>
              <a:t>a(4b + 10c) ó</a:t>
            </a:r>
          </a:p>
          <a:p>
            <a:pPr algn="just"/>
            <a:r>
              <a:rPr lang="es-ES" dirty="0" smtClean="0">
                <a:solidFill>
                  <a:schemeClr val="tx1"/>
                </a:solidFill>
              </a:rPr>
              <a:t>2a(2b + 5c), ya que en la expresión anterior todavía se puede seguir factorizando.</a:t>
            </a:r>
          </a:p>
          <a:p>
            <a:endParaRPr lang="es-ES"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99592" y="332656"/>
            <a:ext cx="7358063" cy="1234182"/>
          </a:xfrm>
          <a:noFill/>
          <a:ln>
            <a:noFill/>
          </a:ln>
        </p:spPr>
        <p:txBody>
          <a:bodyPr vert="horz" wrap="square" lIns="35717" tIns="35717" rIns="35717" bIns="35717" numCol="1" anchor="ctr" anchorCtr="0" compatLnSpc="1">
            <a:prstTxWarp prst="textNoShape">
              <a:avLst/>
            </a:prstTxWarp>
          </a:bodyPr>
          <a:lstStyle/>
          <a:p>
            <a:r>
              <a:rPr lang="es-ES" sz="35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rtoon 2 US" pitchFamily="2" charset="0"/>
              </a:rPr>
              <a:t>Agrupación de términos</a:t>
            </a:r>
          </a:p>
        </p:txBody>
      </p:sp>
      <p:sp>
        <p:nvSpPr>
          <p:cNvPr id="3" name="2 Marcador de contenido"/>
          <p:cNvSpPr>
            <a:spLocks noGrp="1"/>
          </p:cNvSpPr>
          <p:nvPr>
            <p:ph idx="1"/>
          </p:nvPr>
        </p:nvSpPr>
        <p:spPr>
          <a:xfrm>
            <a:off x="611560" y="1340768"/>
            <a:ext cx="7772400" cy="4628728"/>
          </a:xfrm>
        </p:spPr>
        <p:txBody>
          <a:bodyPr/>
          <a:lstStyle/>
          <a:p>
            <a:r>
              <a:rPr lang="es-ES" sz="2800" dirty="0" smtClean="0">
                <a:solidFill>
                  <a:schemeClr val="tx1"/>
                </a:solidFill>
              </a:rPr>
              <a:t>Algunos polinomios no tienen un factor común a todos los términos; pero puede ocurrir que grupos de términos tengan cierto factor común.</a:t>
            </a:r>
          </a:p>
          <a:p>
            <a:r>
              <a:rPr lang="es-ES" sz="2800" dirty="0" smtClean="0">
                <a:solidFill>
                  <a:schemeClr val="tx1"/>
                </a:solidFill>
              </a:rPr>
              <a:t>Agrupándolos y factorizando cada grupo puede resultar un factor común a todos los grupos del polinomio.</a:t>
            </a:r>
          </a:p>
          <a:p>
            <a:r>
              <a:rPr lang="es-ES" sz="2800" dirty="0" smtClean="0">
                <a:solidFill>
                  <a:schemeClr val="tx1"/>
                </a:solidFill>
              </a:rPr>
              <a:t>Estas factorizaciones se llaman por </a:t>
            </a:r>
            <a:r>
              <a:rPr lang="es-ES" sz="2800" b="1" i="1" dirty="0" smtClean="0">
                <a:solidFill>
                  <a:schemeClr val="tx1"/>
                </a:solidFill>
              </a:rPr>
              <a:t>agrupación de términos.</a:t>
            </a:r>
            <a:endParaRPr lang="es-ES" sz="2800" dirty="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987824" y="1124744"/>
            <a:ext cx="2958951" cy="586110"/>
          </a:xfrm>
        </p:spPr>
        <p:txBody>
          <a:bodyPr/>
          <a:lstStyle/>
          <a:p>
            <a:r>
              <a:rPr lang="es-E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rPr>
              <a:t>Por ejemplo:</a:t>
            </a:r>
            <a:endParaRPr lang="es-E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Babelfish" pitchFamily="2" charset="0"/>
            </a:endParaRPr>
          </a:p>
        </p:txBody>
      </p:sp>
      <p:sp>
        <p:nvSpPr>
          <p:cNvPr id="3" name="2 Marcador de contenido"/>
          <p:cNvSpPr>
            <a:spLocks noGrp="1"/>
          </p:cNvSpPr>
          <p:nvPr>
            <p:ph idx="1"/>
          </p:nvPr>
        </p:nvSpPr>
        <p:spPr>
          <a:xfrm>
            <a:off x="683568" y="1380535"/>
            <a:ext cx="7772400" cy="4700736"/>
          </a:xfrm>
        </p:spPr>
        <p:txBody>
          <a:bodyPr/>
          <a:lstStyle/>
          <a:p>
            <a:r>
              <a:rPr lang="es-ES" dirty="0" smtClean="0">
                <a:solidFill>
                  <a:schemeClr val="tx1"/>
                </a:solidFill>
              </a:rPr>
              <a:t>Factoricemos </a:t>
            </a:r>
            <a:r>
              <a:rPr lang="es-ES" dirty="0" err="1" smtClean="0">
                <a:solidFill>
                  <a:schemeClr val="tx1"/>
                </a:solidFill>
              </a:rPr>
              <a:t>ax</a:t>
            </a:r>
            <a:r>
              <a:rPr lang="es-ES" dirty="0" smtClean="0">
                <a:solidFill>
                  <a:schemeClr val="tx1"/>
                </a:solidFill>
              </a:rPr>
              <a:t> + 2a + </a:t>
            </a:r>
            <a:r>
              <a:rPr lang="es-ES" dirty="0" err="1" smtClean="0">
                <a:solidFill>
                  <a:schemeClr val="tx1"/>
                </a:solidFill>
              </a:rPr>
              <a:t>bx</a:t>
            </a:r>
            <a:r>
              <a:rPr lang="es-ES" dirty="0" smtClean="0">
                <a:solidFill>
                  <a:schemeClr val="tx1"/>
                </a:solidFill>
              </a:rPr>
              <a:t> + 2b, notemos que el polinomio no tiene un factor común a todos los términos, pero se puede agrupar tomando en cuenta los términos que tengan algún factor común</a:t>
            </a:r>
            <a:r>
              <a:rPr lang="es-ES" dirty="0" smtClean="0">
                <a:solidFill>
                  <a:schemeClr val="tx1"/>
                </a:solidFill>
              </a:rPr>
              <a:t>.</a:t>
            </a:r>
            <a:endParaRPr lang="es-ES" dirty="0" smtClean="0">
              <a:solidFill>
                <a:schemeClr val="tx1"/>
              </a:solidFill>
            </a:endParaRPr>
          </a:p>
          <a:p>
            <a:r>
              <a:rPr lang="es-ES" dirty="0" smtClean="0">
                <a:solidFill>
                  <a:schemeClr val="tx1"/>
                </a:solidFill>
              </a:rPr>
              <a:t>(</a:t>
            </a:r>
            <a:r>
              <a:rPr lang="es-ES" dirty="0" err="1" smtClean="0">
                <a:solidFill>
                  <a:schemeClr val="tx1"/>
                </a:solidFill>
              </a:rPr>
              <a:t>ax</a:t>
            </a:r>
            <a:r>
              <a:rPr lang="es-ES" dirty="0" smtClean="0">
                <a:solidFill>
                  <a:schemeClr val="tx1"/>
                </a:solidFill>
              </a:rPr>
              <a:t> + </a:t>
            </a:r>
            <a:r>
              <a:rPr lang="es-ES" dirty="0" err="1" smtClean="0">
                <a:solidFill>
                  <a:schemeClr val="tx1"/>
                </a:solidFill>
              </a:rPr>
              <a:t>bx</a:t>
            </a:r>
            <a:r>
              <a:rPr lang="es-ES" dirty="0" smtClean="0">
                <a:solidFill>
                  <a:schemeClr val="tx1"/>
                </a:solidFill>
              </a:rPr>
              <a:t>) + (2a + 2b), donde los dos primeros términos tienen a </a:t>
            </a:r>
            <a:r>
              <a:rPr lang="es-ES" i="1" dirty="0" smtClean="0">
                <a:solidFill>
                  <a:schemeClr val="tx1"/>
                </a:solidFill>
              </a:rPr>
              <a:t>x </a:t>
            </a:r>
            <a:r>
              <a:rPr lang="es-ES" dirty="0" smtClean="0">
                <a:solidFill>
                  <a:schemeClr val="tx1"/>
                </a:solidFill>
              </a:rPr>
              <a:t>como factor común, y los dos últimos 2.</a:t>
            </a:r>
            <a:endParaRPr lang="es-ES" i="1" dirty="0" smtClean="0">
              <a:solidFill>
                <a:schemeClr val="tx1"/>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gallery dir="l"/>
        <p:sndAc>
          <p:stSnd>
            <p:snd r:embed="rId3" name="wind.wav"/>
          </p:stSnd>
        </p:sndAc>
      </p:transition>
    </mc:Choice>
    <mc:Fallback xmlns="">
      <p:transition spd="slow">
        <p:fade/>
        <p:sndAc>
          <p:stSnd>
            <p:snd r:embed="rId5" name="wind.wav"/>
          </p:stSnd>
        </p:sndAc>
      </p:transition>
    </mc:Fallback>
  </mc:AlternateContent>
  <p:timing>
    <p:tnLst>
      <p:par>
        <p:cTn id="1" dur="indefinite" restart="never" nodeType="tmRoot"/>
      </p:par>
    </p:tnLst>
  </p:timing>
</p:sld>
</file>

<file path=ppt/theme/theme1.xml><?xml version="1.0" encoding="utf-8"?>
<a:theme xmlns:a="http://schemas.openxmlformats.org/drawingml/2006/main" name="1_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e Office">
      <a:majorFont>
        <a:latin typeface="Helvetica Light"/>
        <a:ea typeface="Helvetica Light"/>
        <a:cs typeface="Helvetica Light"/>
      </a:majorFont>
      <a:minorFont>
        <a:latin typeface="Helvetica Light"/>
        <a:ea typeface="Helvetica Light"/>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95CC4"/>
        </a:solidFill>
        <a:ln w="12700" cap="flat" cmpd="sng" algn="ctr">
          <a:noFill/>
          <a:prstDash val="solid"/>
          <a:miter lim="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584200" rtl="0" eaLnBrk="1" fontAlgn="base" latinLnBrk="0" hangingPunct="0">
          <a:lnSpc>
            <a:spcPct val="100000"/>
          </a:lnSpc>
          <a:spcBef>
            <a:spcPct val="0"/>
          </a:spcBef>
          <a:spcAft>
            <a:spcPct val="0"/>
          </a:spcAft>
          <a:buClrTx/>
          <a:buSzTx/>
          <a:buFontTx/>
          <a:buNone/>
          <a:tabLst/>
          <a:defRPr kumimoji="0" lang="es-ES" sz="3600" b="0" i="0" u="none" strike="noStrike" cap="none" normalizeH="0" baseline="0" smtClean="0">
            <a:ln>
              <a:noFill/>
            </a:ln>
            <a:solidFill>
              <a:srgbClr val="000000"/>
            </a:solidFill>
            <a:effectLst/>
            <a:latin typeface="Helvetica Light" charset="0"/>
            <a:ea typeface="Helvetica Light" charset="0"/>
            <a:cs typeface="Helvetica Light" charset="0"/>
            <a:sym typeface="Helvetica Light" charset="0"/>
          </a:defRPr>
        </a:defPPr>
      </a:lstStyle>
    </a:spDef>
    <a:lnDef>
      <a:spPr bwMode="auto">
        <a:xfrm>
          <a:off x="0" y="0"/>
          <a:ext cx="1" cy="1"/>
        </a:xfrm>
        <a:custGeom>
          <a:avLst/>
          <a:gdLst/>
          <a:ahLst/>
          <a:cxnLst/>
          <a:rect l="0" t="0" r="0" b="0"/>
          <a:pathLst/>
        </a:custGeom>
        <a:solidFill>
          <a:srgbClr val="095CC4"/>
        </a:solidFill>
        <a:ln w="12700" cap="flat" cmpd="sng" algn="ctr">
          <a:noFill/>
          <a:prstDash val="solid"/>
          <a:miter lim="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584200" rtl="0" eaLnBrk="1" fontAlgn="base" latinLnBrk="0" hangingPunct="0">
          <a:lnSpc>
            <a:spcPct val="100000"/>
          </a:lnSpc>
          <a:spcBef>
            <a:spcPct val="0"/>
          </a:spcBef>
          <a:spcAft>
            <a:spcPct val="0"/>
          </a:spcAft>
          <a:buClrTx/>
          <a:buSzTx/>
          <a:buFontTx/>
          <a:buNone/>
          <a:tabLst/>
          <a:defRPr kumimoji="0" lang="es-ES" sz="3600" b="0" i="0" u="none" strike="noStrike" cap="none" normalizeH="0" baseline="0" smtClean="0">
            <a:ln>
              <a:noFill/>
            </a:ln>
            <a:solidFill>
              <a:srgbClr val="000000"/>
            </a:solidFill>
            <a:effectLst/>
            <a:latin typeface="Helvetica Light" charset="0"/>
            <a:ea typeface="Helvetica Light" charset="0"/>
            <a:cs typeface="Helvetica Light" charset="0"/>
            <a:sym typeface="Helvetica Light" charset="0"/>
          </a:defRPr>
        </a:defPPr>
      </a:lst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0.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0.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532</TotalTime>
  <Words>1623</Words>
  <Application>Microsoft Office PowerPoint</Application>
  <PresentationFormat>Presentación en pantalla (4:3)</PresentationFormat>
  <Paragraphs>116</Paragraphs>
  <Slides>27</Slides>
  <Notes>1</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27</vt:i4>
      </vt:variant>
    </vt:vector>
  </HeadingPairs>
  <TitlesOfParts>
    <vt:vector size="36" baseType="lpstr">
      <vt:lpstr>Arial</vt:lpstr>
      <vt:lpstr>Babelfish</vt:lpstr>
      <vt:lpstr>Calibri</vt:lpstr>
      <vt:lpstr>Cartoon 2 US</vt:lpstr>
      <vt:lpstr>Helvetica</vt:lpstr>
      <vt:lpstr>Helvetica Light</vt:lpstr>
      <vt:lpstr>Matura MT Script Capitals</vt:lpstr>
      <vt:lpstr>Times New Roman</vt:lpstr>
      <vt:lpstr>1_Tema de Office</vt:lpstr>
      <vt:lpstr>Presentación de PowerPoint</vt:lpstr>
      <vt:lpstr>Presentación de PowerPoint</vt:lpstr>
      <vt:lpstr>Presentación de PowerPoint</vt:lpstr>
      <vt:lpstr>Presentación de PowerPoint</vt:lpstr>
      <vt:lpstr>Factorización</vt:lpstr>
      <vt:lpstr>Factor común</vt:lpstr>
      <vt:lpstr>Por ejemplo:</vt:lpstr>
      <vt:lpstr>Agrupación de términos</vt:lpstr>
      <vt:lpstr>Por ejemplo:</vt:lpstr>
      <vt:lpstr>Presentación de PowerPoint</vt:lpstr>
      <vt:lpstr>Diferencia de cuadrados</vt:lpstr>
      <vt:lpstr>Por ejemplo:</vt:lpstr>
      <vt:lpstr>Trinomio Cuadrado Perfecto</vt:lpstr>
      <vt:lpstr>Por ejemplo:</vt:lpstr>
      <vt:lpstr>Trinomio de la forma x2 + bx +c </vt:lpstr>
      <vt:lpstr>Por ejemplo:</vt:lpstr>
      <vt:lpstr>Presentación de PowerPoint</vt:lpstr>
      <vt:lpstr>Trinomio de la forma ax2 + bx + c </vt:lpstr>
      <vt:lpstr>Por ejemplo:</vt:lpstr>
      <vt:lpstr>Presentación de PowerPoint</vt:lpstr>
      <vt:lpstr>Suma y diferencia de cubos</vt:lpstr>
      <vt:lpstr>Presentación de PowerPoint</vt:lpstr>
      <vt:lpstr>Por ejemplo:</vt:lpstr>
      <vt:lpstr>Estrategia general para factorizar</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Yoli</dc:creator>
  <cp:lastModifiedBy>ANGEL SAUCEDO A</cp:lastModifiedBy>
  <cp:revision>46</cp:revision>
  <cp:lastPrinted>2013-09-17T17:48:25Z</cp:lastPrinted>
  <dcterms:created xsi:type="dcterms:W3CDTF">2010-10-20T00:51:32Z</dcterms:created>
  <dcterms:modified xsi:type="dcterms:W3CDTF">2015-11-04T21:01:45Z</dcterms:modified>
</cp:coreProperties>
</file>